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5143500" type="screen16x9"/>
  <p:notesSz cx="6858000" cy="9144000"/>
  <p:embeddedFontLst>
    <p:embeddedFont>
      <p:font typeface="Calibri" panose="020F0502020204030204" pitchFamily="34" charset="0"/>
      <p:regular r:id="rId55"/>
      <p:bold r:id="rId56"/>
      <p:italic r:id="rId57"/>
      <p:boldItalic r:id="rId58"/>
    </p:embeddedFont>
    <p:embeddedFont>
      <p:font typeface="Maven Pro" pitchFamily="2" charset="77"/>
      <p:regular r:id="rId59"/>
      <p:bold r:id="rId60"/>
    </p:embeddedFont>
    <p:embeddedFont>
      <p:font typeface="Nunito" pitchFamily="2" charset="77"/>
      <p:regular r:id="rId61"/>
      <p:bold r:id="rId62"/>
      <p:italic r:id="rId63"/>
      <p:boldItalic r:id="rId64"/>
    </p:embeddedFont>
    <p:embeddedFont>
      <p:font typeface="Nunito Light" pitchFamily="2" charset="77"/>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51"/>
  </p:normalViewPr>
  <p:slideViewPr>
    <p:cSldViewPr snapToGrid="0">
      <p:cViewPr varScale="1">
        <p:scale>
          <a:sx n="153" d="100"/>
          <a:sy n="153" d="100"/>
        </p:scale>
        <p:origin x="54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d477199ec2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d477199ec2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Raj</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03b4bf81e8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303b4bf81e8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03b4bf81e8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03b4bf81e8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Matt</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d477199ec2_1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d477199ec2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Santosh</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d477199ec2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d477199ec2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Santosh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d477199ec2_1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d477199ec2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d477199ec2_1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d477199ec2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d477199ec2_1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d477199ec2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d477199ec2_1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d477199ec2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Nuvorish</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1611b672a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1611b672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Raj</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03b4bf81e8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03b4bf81e8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1611b672a4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1611b672a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Miles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1d733f5c17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1d733f5c1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1d733f5c17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1d733f5c17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Miles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31d733f5c17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31d733f5c17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Miles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1d733f5c17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1d733f5c17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Miles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1611b672a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31611b672a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Nuvorish</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1c2355768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31c2355768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Nuvorish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1d733f5c17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1d733f5c1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Milles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1d733f5c17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1d733f5c17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Raj</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1d733f5c17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1d733f5c1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Raj</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03d17feb63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03d17feb63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1611b672a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1611b672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Milles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31c23557687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31c2355768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Milles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31c23557687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31c2355768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Milles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d477199ec2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d477199ec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31c23557687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31c2355768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1c23557687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1c23557687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d477199ec2_1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d477199ec2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Milles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31611b672a4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31611b67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Matt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d477199ec2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d477199ec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Raj</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1c2355768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31c2355768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Matt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03b4bf81e8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03b4bf81e8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d477199ec2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2d477199ec2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Miles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31c23557687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31c2355768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Miles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d477199ec2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d477199ec2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Nuvorish</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1c23557687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1c2355768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Nuvorish</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303b4bf81e8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303b4bf81e8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Santhosh</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d477199ec2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2d477199ec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Matt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d6b0d866d1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d6b0d866d1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Matt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d477199ec2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d477199ec2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Matt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1ce66dc7d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31ce66dc7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Matt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31d733f5c17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31d733f5c17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Matt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03b4bf81e8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03b4bf81e8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303b4bf81e8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303b4bf81e8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Matt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303d17feb6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303d17feb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Nuvorish</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2d477199ec2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2d477199ec2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Nuvorish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d477199ec2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d477199ec2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03b4bf81e8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03b4bf81e8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d477199ec2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d477199ec2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d477199ec2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d477199ec2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tmw/2024F-borderless.ai/wiki"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htmw/2024F-borderless.ai/wiki"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watch?v=aOqR8EZX98E"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13"/>
          <p:cNvPicPr preferRelativeResize="0"/>
          <p:nvPr/>
        </p:nvPicPr>
        <p:blipFill rotWithShape="1">
          <a:blip r:embed="rId3">
            <a:alphaModFix/>
          </a:blip>
          <a:srcRect l="21600" t="16788" r="11213" b="16029"/>
          <a:stretch/>
        </p:blipFill>
        <p:spPr>
          <a:xfrm>
            <a:off x="0" y="0"/>
            <a:ext cx="1427450" cy="1427525"/>
          </a:xfrm>
          <a:prstGeom prst="rect">
            <a:avLst/>
          </a:prstGeom>
          <a:noFill/>
          <a:ln>
            <a:noFill/>
          </a:ln>
        </p:spPr>
      </p:pic>
      <p:sp>
        <p:nvSpPr>
          <p:cNvPr id="278" name="Google Shape;278;p13"/>
          <p:cNvSpPr txBox="1">
            <a:spLocks noGrp="1"/>
          </p:cNvSpPr>
          <p:nvPr>
            <p:ph type="ctrTitle"/>
          </p:nvPr>
        </p:nvSpPr>
        <p:spPr>
          <a:xfrm>
            <a:off x="428725" y="1635300"/>
            <a:ext cx="87822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Immigration AI Advisor </a:t>
            </a:r>
            <a:endParaRPr/>
          </a:p>
        </p:txBody>
      </p:sp>
      <p:sp>
        <p:nvSpPr>
          <p:cNvPr id="279" name="Google Shape;279;p1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Team: Borderless.AI</a:t>
            </a:r>
            <a:br>
              <a:rPr lang="en"/>
            </a:br>
            <a:r>
              <a:rPr lang="en"/>
              <a:t>Sprint 3 Presentation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MVP</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0" name="Google Shape;360;p22"/>
          <p:cNvSpPr txBox="1">
            <a:spLocks noGrp="1"/>
          </p:cNvSpPr>
          <p:nvPr>
            <p:ph type="body" idx="1"/>
          </p:nvPr>
        </p:nvSpPr>
        <p:spPr>
          <a:xfrm>
            <a:off x="1151400" y="1300075"/>
            <a:ext cx="2203800" cy="38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434343"/>
                </a:solidFill>
                <a:latin typeface="Maven Pro"/>
                <a:ea typeface="Maven Pro"/>
                <a:cs typeface="Maven Pro"/>
                <a:sym typeface="Maven Pro"/>
              </a:rPr>
              <a:t>Description:</a:t>
            </a:r>
            <a:endParaRPr sz="1100" b="1">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Building upon this foundation, the current sprint introduces a new feature: the addition of abstract summaries to the retrieved documents. This enhancement provides users with concise and meaningful overviews of their documents, further simplifying the process of understanding and managing immigration-related paperwork. By combining automated key information extraction with high-level summaries, the MVP delivers greater value, reducing time spent on manual reviews and improving overall accessibility.</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b="1">
              <a:solidFill>
                <a:srgbClr val="434343"/>
              </a:solidFill>
              <a:latin typeface="Maven Pro"/>
              <a:ea typeface="Maven Pro"/>
              <a:cs typeface="Maven Pro"/>
              <a:sym typeface="Maven Pro"/>
            </a:endParaRPr>
          </a:p>
          <a:p>
            <a:pPr marL="0" lvl="0" indent="0" algn="l" rtl="0">
              <a:spcBef>
                <a:spcPts val="1200"/>
              </a:spcBef>
              <a:spcAft>
                <a:spcPts val="1200"/>
              </a:spcAft>
              <a:buNone/>
            </a:pPr>
            <a:endParaRPr b="1">
              <a:solidFill>
                <a:srgbClr val="434343"/>
              </a:solidFill>
              <a:latin typeface="Maven Pro"/>
              <a:ea typeface="Maven Pro"/>
              <a:cs typeface="Maven Pro"/>
              <a:sym typeface="Maven Pro"/>
            </a:endParaRPr>
          </a:p>
        </p:txBody>
      </p:sp>
      <p:pic>
        <p:nvPicPr>
          <p:cNvPr id="361" name="Google Shape;361;p22"/>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
        <p:nvSpPr>
          <p:cNvPr id="362" name="Google Shape;362;p22"/>
          <p:cNvSpPr txBox="1">
            <a:spLocks noGrp="1"/>
          </p:cNvSpPr>
          <p:nvPr>
            <p:ph type="body" idx="1"/>
          </p:nvPr>
        </p:nvSpPr>
        <p:spPr>
          <a:xfrm>
            <a:off x="6055800" y="1300075"/>
            <a:ext cx="2203800" cy="37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434343"/>
                </a:solidFill>
                <a:latin typeface="Maven Pro"/>
                <a:ea typeface="Maven Pro"/>
                <a:cs typeface="Maven Pro"/>
                <a:sym typeface="Maven Pro"/>
              </a:rPr>
              <a:t>Value to Users:</a:t>
            </a:r>
            <a:endParaRPr sz="1100" b="1">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The MVP solves a practical problem for students by saving time and reducing the complexity of manually reading their immigration documents. It provides immediate utility while laying the groundwork for future enhancements, such as more detailed document parsing and AI-based immigration advice.</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b="1">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1200"/>
              </a:spcAft>
              <a:buNone/>
            </a:pPr>
            <a:endParaRPr b="1">
              <a:solidFill>
                <a:srgbClr val="434343"/>
              </a:solidFill>
              <a:latin typeface="Maven Pro"/>
              <a:ea typeface="Maven Pro"/>
              <a:cs typeface="Maven Pro"/>
              <a:sym typeface="Maven Pro"/>
            </a:endParaRPr>
          </a:p>
        </p:txBody>
      </p:sp>
      <p:sp>
        <p:nvSpPr>
          <p:cNvPr id="363" name="Google Shape;363;p22"/>
          <p:cNvSpPr txBox="1">
            <a:spLocks noGrp="1"/>
          </p:cNvSpPr>
          <p:nvPr>
            <p:ph type="body" idx="1"/>
          </p:nvPr>
        </p:nvSpPr>
        <p:spPr>
          <a:xfrm>
            <a:off x="3470100" y="1300075"/>
            <a:ext cx="2203800" cy="37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434343"/>
                </a:solidFill>
                <a:latin typeface="Maven Pro"/>
                <a:ea typeface="Maven Pro"/>
                <a:cs typeface="Maven Pro"/>
                <a:sym typeface="Maven Pro"/>
              </a:rPr>
              <a:t>Key Features of the MVP:</a:t>
            </a:r>
            <a:endParaRPr sz="1100" b="1">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PDF Upload: Users can upload an I-20 form through a web interface.</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Data Extraction: The system automatically extracts and displays basic information (e.g., Name, Date of Birth).</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Usability: Users can interact with the system, receive valuable information instantly, and ensure their immigration documents are processed accurately.</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b="1">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1200"/>
              </a:spcAft>
              <a:buNone/>
            </a:pPr>
            <a:endParaRPr b="1">
              <a:solidFill>
                <a:srgbClr val="434343"/>
              </a:solidFill>
              <a:latin typeface="Maven Pro"/>
              <a:ea typeface="Maven Pro"/>
              <a:cs typeface="Maven Pro"/>
              <a:sym typeface="Maven Pr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Technologies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9" name="Google Shape;369;p23"/>
          <p:cNvSpPr txBox="1">
            <a:spLocks noGrp="1"/>
          </p:cNvSpPr>
          <p:nvPr>
            <p:ph type="body" idx="1"/>
          </p:nvPr>
        </p:nvSpPr>
        <p:spPr>
          <a:xfrm>
            <a:off x="1303800" y="1688600"/>
            <a:ext cx="7030500" cy="2397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solidFill>
                  <a:srgbClr val="434343"/>
                </a:solidFill>
                <a:latin typeface="Maven Pro"/>
                <a:ea typeface="Maven Pro"/>
                <a:cs typeface="Maven Pro"/>
                <a:sym typeface="Maven Pro"/>
              </a:rPr>
              <a:t>Languages &amp; Frameworks: </a:t>
            </a:r>
            <a:endParaRPr b="1">
              <a:solidFill>
                <a:srgbClr val="434343"/>
              </a:solidFill>
              <a:latin typeface="Maven Pro"/>
              <a:ea typeface="Maven Pro"/>
              <a:cs typeface="Maven Pro"/>
              <a:sym typeface="Maven Pro"/>
            </a:endParaRPr>
          </a:p>
          <a:p>
            <a:pPr marL="0" lvl="0" indent="0" algn="ctr" rtl="0">
              <a:spcBef>
                <a:spcPts val="1200"/>
              </a:spcBef>
              <a:spcAft>
                <a:spcPts val="0"/>
              </a:spcAft>
              <a:buNone/>
            </a:pPr>
            <a:r>
              <a:rPr lang="en">
                <a:solidFill>
                  <a:srgbClr val="434343"/>
                </a:solidFill>
                <a:latin typeface="Maven Pro"/>
                <a:ea typeface="Maven Pro"/>
                <a:cs typeface="Maven Pro"/>
                <a:sym typeface="Maven Pro"/>
              </a:rPr>
              <a:t>Python, Flask, FastAPI, Pytest, ReactJS, HTML, CSS</a:t>
            </a:r>
            <a:endParaRPr b="1">
              <a:solidFill>
                <a:srgbClr val="434343"/>
              </a:solidFill>
              <a:latin typeface="Maven Pro"/>
              <a:ea typeface="Maven Pro"/>
              <a:cs typeface="Maven Pro"/>
              <a:sym typeface="Maven Pro"/>
            </a:endParaRPr>
          </a:p>
          <a:p>
            <a:pPr marL="0" lvl="0" indent="0" algn="ctr" rtl="0">
              <a:spcBef>
                <a:spcPts val="1200"/>
              </a:spcBef>
              <a:spcAft>
                <a:spcPts val="0"/>
              </a:spcAft>
              <a:buNone/>
            </a:pPr>
            <a:r>
              <a:rPr lang="en" b="1">
                <a:solidFill>
                  <a:srgbClr val="434343"/>
                </a:solidFill>
                <a:latin typeface="Maven Pro"/>
                <a:ea typeface="Maven Pro"/>
                <a:cs typeface="Maven Pro"/>
                <a:sym typeface="Maven Pro"/>
              </a:rPr>
              <a:t>Artificial Intelligence: </a:t>
            </a:r>
            <a:endParaRPr b="1">
              <a:solidFill>
                <a:srgbClr val="434343"/>
              </a:solidFill>
              <a:latin typeface="Maven Pro"/>
              <a:ea typeface="Maven Pro"/>
              <a:cs typeface="Maven Pro"/>
              <a:sym typeface="Maven Pro"/>
            </a:endParaRPr>
          </a:p>
          <a:p>
            <a:pPr marL="0" lvl="0" indent="0" algn="ctr" rtl="0">
              <a:spcBef>
                <a:spcPts val="1200"/>
              </a:spcBef>
              <a:spcAft>
                <a:spcPts val="0"/>
              </a:spcAft>
              <a:buNone/>
            </a:pPr>
            <a:r>
              <a:rPr lang="en">
                <a:solidFill>
                  <a:srgbClr val="434343"/>
                </a:solidFill>
                <a:latin typeface="Maven Pro"/>
                <a:ea typeface="Maven Pro"/>
                <a:cs typeface="Maven Pro"/>
                <a:sym typeface="Maven Pro"/>
              </a:rPr>
              <a:t>TensorFlow, PyTorch, Chat GPT4o mini, BART, Claude</a:t>
            </a:r>
            <a:endParaRPr>
              <a:solidFill>
                <a:srgbClr val="434343"/>
              </a:solidFill>
              <a:latin typeface="Maven Pro"/>
              <a:ea typeface="Maven Pro"/>
              <a:cs typeface="Maven Pro"/>
              <a:sym typeface="Maven Pro"/>
            </a:endParaRPr>
          </a:p>
          <a:p>
            <a:pPr marL="0" lvl="0" indent="0" algn="ctr" rtl="0">
              <a:spcBef>
                <a:spcPts val="1200"/>
              </a:spcBef>
              <a:spcAft>
                <a:spcPts val="0"/>
              </a:spcAft>
              <a:buNone/>
            </a:pPr>
            <a:endParaRPr>
              <a:solidFill>
                <a:srgbClr val="434343"/>
              </a:solidFill>
              <a:latin typeface="Maven Pro"/>
              <a:ea typeface="Maven Pro"/>
              <a:cs typeface="Maven Pro"/>
              <a:sym typeface="Maven Pro"/>
            </a:endParaRPr>
          </a:p>
          <a:p>
            <a:pPr marL="0" lvl="0" indent="0" algn="ctr" rtl="0">
              <a:spcBef>
                <a:spcPts val="1200"/>
              </a:spcBef>
              <a:spcAft>
                <a:spcPts val="1200"/>
              </a:spcAft>
              <a:buNone/>
            </a:pPr>
            <a:r>
              <a:rPr lang="en">
                <a:solidFill>
                  <a:srgbClr val="434343"/>
                </a:solidFill>
                <a:latin typeface="Maven Pro"/>
                <a:ea typeface="Maven Pro"/>
                <a:cs typeface="Maven Pro"/>
                <a:sym typeface="Maven Pro"/>
              </a:rPr>
              <a:t>Any additional technology we may discover and add as we move on to each sprints.</a:t>
            </a:r>
            <a:endParaRPr b="1">
              <a:solidFill>
                <a:srgbClr val="434343"/>
              </a:solidFill>
              <a:latin typeface="Maven Pro"/>
              <a:ea typeface="Maven Pro"/>
              <a:cs typeface="Maven Pro"/>
              <a:sym typeface="Maven Pro"/>
            </a:endParaRPr>
          </a:p>
        </p:txBody>
      </p:sp>
      <p:pic>
        <p:nvPicPr>
          <p:cNvPr id="370" name="Google Shape;370;p23"/>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Algorithms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76" name="Google Shape;376;p24"/>
          <p:cNvSpPr txBox="1">
            <a:spLocks noGrp="1"/>
          </p:cNvSpPr>
          <p:nvPr>
            <p:ph type="body" idx="1"/>
          </p:nvPr>
        </p:nvSpPr>
        <p:spPr>
          <a:xfrm>
            <a:off x="1303800" y="1688600"/>
            <a:ext cx="7030500" cy="307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434343"/>
                </a:solidFill>
                <a:latin typeface="Maven Pro"/>
                <a:ea typeface="Maven Pro"/>
                <a:cs typeface="Maven Pro"/>
                <a:sym typeface="Maven Pro"/>
              </a:rPr>
              <a:t>Regular Expressions/Pattern Matching</a:t>
            </a:r>
            <a:endParaRPr b="1">
              <a:solidFill>
                <a:srgbClr val="434343"/>
              </a:solidFill>
              <a:latin typeface="Maven Pro"/>
              <a:ea typeface="Maven Pro"/>
              <a:cs typeface="Maven Pro"/>
              <a:sym typeface="Maven Pro"/>
            </a:endParaRPr>
          </a:p>
          <a:p>
            <a:pPr marL="0" lvl="0" indent="0" algn="l" rtl="0">
              <a:spcBef>
                <a:spcPts val="1200"/>
              </a:spcBef>
              <a:spcAft>
                <a:spcPts val="0"/>
              </a:spcAft>
              <a:buNone/>
            </a:pPr>
            <a:r>
              <a:rPr lang="en">
                <a:solidFill>
                  <a:srgbClr val="434343"/>
                </a:solidFill>
                <a:latin typeface="Maven Pro"/>
                <a:ea typeface="Maven Pro"/>
                <a:cs typeface="Maven Pro"/>
                <a:sym typeface="Maven Pro"/>
              </a:rPr>
              <a:t>To recognize structure of, and extract information from, I-20 formatted forms</a:t>
            </a:r>
            <a:endParaRPr>
              <a:solidFill>
                <a:srgbClr val="434343"/>
              </a:solidFill>
              <a:latin typeface="Maven Pro"/>
              <a:ea typeface="Maven Pro"/>
              <a:cs typeface="Maven Pro"/>
              <a:sym typeface="Maven Pro"/>
            </a:endParaRPr>
          </a:p>
          <a:p>
            <a:pPr marL="0" lvl="0" indent="0" algn="l" rtl="0">
              <a:spcBef>
                <a:spcPts val="1200"/>
              </a:spcBef>
              <a:spcAft>
                <a:spcPts val="0"/>
              </a:spcAft>
              <a:buNone/>
            </a:pPr>
            <a:r>
              <a:rPr lang="en" b="1">
                <a:solidFill>
                  <a:srgbClr val="434343"/>
                </a:solidFill>
                <a:latin typeface="Maven Pro"/>
                <a:ea typeface="Maven Pro"/>
                <a:cs typeface="Maven Pro"/>
                <a:sym typeface="Maven Pro"/>
              </a:rPr>
              <a:t>AI Large Language Models</a:t>
            </a:r>
            <a:endParaRPr b="1">
              <a:solidFill>
                <a:srgbClr val="434343"/>
              </a:solidFill>
              <a:latin typeface="Maven Pro"/>
              <a:ea typeface="Maven Pro"/>
              <a:cs typeface="Maven Pro"/>
              <a:sym typeface="Maven Pro"/>
            </a:endParaRPr>
          </a:p>
          <a:p>
            <a:pPr marL="0" lvl="0" indent="0" algn="l" rtl="0">
              <a:spcBef>
                <a:spcPts val="1200"/>
              </a:spcBef>
              <a:spcAft>
                <a:spcPts val="0"/>
              </a:spcAft>
              <a:buNone/>
            </a:pPr>
            <a:r>
              <a:rPr lang="en">
                <a:solidFill>
                  <a:srgbClr val="434343"/>
                </a:solidFill>
                <a:latin typeface="Maven Pro"/>
                <a:ea typeface="Maven Pro"/>
                <a:cs typeface="Maven Pro"/>
                <a:sym typeface="Maven Pro"/>
              </a:rPr>
              <a:t>LLM’s (Large Language Models), minimally trained language models, to provide the basis of a custom-trained, immigration-oriented “knowledge base”</a:t>
            </a:r>
            <a:endParaRPr>
              <a:solidFill>
                <a:srgbClr val="434343"/>
              </a:solidFill>
              <a:latin typeface="Maven Pro"/>
              <a:ea typeface="Maven Pro"/>
              <a:cs typeface="Maven Pro"/>
              <a:sym typeface="Maven Pro"/>
            </a:endParaRPr>
          </a:p>
          <a:p>
            <a:pPr marL="0" lvl="0" indent="0" algn="l" rtl="0">
              <a:spcBef>
                <a:spcPts val="1200"/>
              </a:spcBef>
              <a:spcAft>
                <a:spcPts val="0"/>
              </a:spcAft>
              <a:buNone/>
            </a:pPr>
            <a:r>
              <a:rPr lang="en" b="1">
                <a:solidFill>
                  <a:srgbClr val="434343"/>
                </a:solidFill>
                <a:latin typeface="Maven Pro"/>
                <a:ea typeface="Maven Pro"/>
                <a:cs typeface="Maven Pro"/>
                <a:sym typeface="Maven Pro"/>
              </a:rPr>
              <a:t>TensorFlow/ PyTorch: </a:t>
            </a:r>
            <a:endParaRPr b="1">
              <a:solidFill>
                <a:srgbClr val="434343"/>
              </a:solidFill>
              <a:latin typeface="Maven Pro"/>
              <a:ea typeface="Maven Pro"/>
              <a:cs typeface="Maven Pro"/>
              <a:sym typeface="Maven Pro"/>
            </a:endParaRPr>
          </a:p>
          <a:p>
            <a:pPr marL="0" lvl="0" indent="0" algn="l" rtl="0">
              <a:spcBef>
                <a:spcPts val="1200"/>
              </a:spcBef>
              <a:spcAft>
                <a:spcPts val="1200"/>
              </a:spcAft>
              <a:buNone/>
            </a:pPr>
            <a:r>
              <a:rPr lang="en">
                <a:solidFill>
                  <a:srgbClr val="434343"/>
                </a:solidFill>
                <a:latin typeface="Maven Pro"/>
                <a:ea typeface="Maven Pro"/>
                <a:cs typeface="Maven Pro"/>
                <a:sym typeface="Maven Pro"/>
              </a:rPr>
              <a:t>Might be used for statistical/quantitative analysis and transformation, in order to augment LLMs’ capabilities</a:t>
            </a:r>
            <a:endParaRPr b="1">
              <a:solidFill>
                <a:srgbClr val="434343"/>
              </a:solidFill>
              <a:latin typeface="Maven Pro"/>
              <a:ea typeface="Maven Pro"/>
              <a:cs typeface="Maven Pro"/>
              <a:sym typeface="Maven Pro"/>
            </a:endParaRPr>
          </a:p>
        </p:txBody>
      </p:sp>
      <p:pic>
        <p:nvPicPr>
          <p:cNvPr id="377" name="Google Shape;377;p24"/>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Diagrams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83" name="Google Shape;383;p25"/>
          <p:cNvSpPr txBox="1">
            <a:spLocks noGrp="1"/>
          </p:cNvSpPr>
          <p:nvPr>
            <p:ph type="body" idx="1"/>
          </p:nvPr>
        </p:nvSpPr>
        <p:spPr>
          <a:xfrm>
            <a:off x="1303800" y="1688600"/>
            <a:ext cx="7030500" cy="307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434343"/>
                </a:solidFill>
                <a:latin typeface="Maven Pro"/>
                <a:ea typeface="Maven Pro"/>
                <a:cs typeface="Maven Pro"/>
                <a:sym typeface="Maven Pro"/>
              </a:rPr>
              <a:t>Architecture Diagrams </a:t>
            </a:r>
            <a:endParaRPr b="1">
              <a:solidFill>
                <a:srgbClr val="434343"/>
              </a:solidFill>
              <a:latin typeface="Maven Pro"/>
              <a:ea typeface="Maven Pro"/>
              <a:cs typeface="Maven Pro"/>
              <a:sym typeface="Maven Pro"/>
            </a:endParaRPr>
          </a:p>
          <a:p>
            <a:pPr marL="0" lvl="0" indent="0" algn="l" rtl="0">
              <a:spcBef>
                <a:spcPts val="1200"/>
              </a:spcBef>
              <a:spcAft>
                <a:spcPts val="0"/>
              </a:spcAft>
              <a:buNone/>
            </a:pPr>
            <a:r>
              <a:rPr lang="en" b="1">
                <a:solidFill>
                  <a:srgbClr val="434343"/>
                </a:solidFill>
                <a:latin typeface="Maven Pro"/>
                <a:ea typeface="Maven Pro"/>
                <a:cs typeface="Maven Pro"/>
                <a:sym typeface="Maven Pro"/>
              </a:rPr>
              <a:t>Context Diagram </a:t>
            </a:r>
            <a:endParaRPr b="1">
              <a:solidFill>
                <a:srgbClr val="434343"/>
              </a:solidFill>
              <a:latin typeface="Maven Pro"/>
              <a:ea typeface="Maven Pro"/>
              <a:cs typeface="Maven Pro"/>
              <a:sym typeface="Maven Pro"/>
            </a:endParaRPr>
          </a:p>
          <a:p>
            <a:pPr marL="0" lvl="0" indent="0" algn="l" rtl="0">
              <a:spcBef>
                <a:spcPts val="1200"/>
              </a:spcBef>
              <a:spcAft>
                <a:spcPts val="0"/>
              </a:spcAft>
              <a:buNone/>
            </a:pPr>
            <a:r>
              <a:rPr lang="en" b="1">
                <a:solidFill>
                  <a:srgbClr val="434343"/>
                </a:solidFill>
                <a:latin typeface="Maven Pro"/>
                <a:ea typeface="Maven Pro"/>
                <a:cs typeface="Maven Pro"/>
                <a:sym typeface="Maven Pro"/>
              </a:rPr>
              <a:t>ER Diagram</a:t>
            </a:r>
            <a:endParaRPr b="1">
              <a:solidFill>
                <a:srgbClr val="434343"/>
              </a:solidFill>
              <a:latin typeface="Maven Pro"/>
              <a:ea typeface="Maven Pro"/>
              <a:cs typeface="Maven Pro"/>
              <a:sym typeface="Maven Pro"/>
            </a:endParaRPr>
          </a:p>
          <a:p>
            <a:pPr marL="0" lvl="0" indent="0" algn="l" rtl="0">
              <a:spcBef>
                <a:spcPts val="1200"/>
              </a:spcBef>
              <a:spcAft>
                <a:spcPts val="0"/>
              </a:spcAft>
              <a:buNone/>
            </a:pPr>
            <a:r>
              <a:rPr lang="en" b="1">
                <a:solidFill>
                  <a:srgbClr val="434343"/>
                </a:solidFill>
                <a:latin typeface="Maven Pro"/>
                <a:ea typeface="Maven Pro"/>
                <a:cs typeface="Maven Pro"/>
                <a:sym typeface="Maven Pro"/>
              </a:rPr>
              <a:t>Sequence Diagram </a:t>
            </a:r>
            <a:endParaRPr b="1">
              <a:solidFill>
                <a:srgbClr val="434343"/>
              </a:solidFill>
              <a:latin typeface="Maven Pro"/>
              <a:ea typeface="Maven Pro"/>
              <a:cs typeface="Maven Pro"/>
              <a:sym typeface="Maven Pro"/>
            </a:endParaRPr>
          </a:p>
          <a:p>
            <a:pPr marL="0" lvl="0" indent="0" algn="l" rtl="0">
              <a:spcBef>
                <a:spcPts val="1200"/>
              </a:spcBef>
              <a:spcAft>
                <a:spcPts val="0"/>
              </a:spcAft>
              <a:buNone/>
            </a:pPr>
            <a:r>
              <a:rPr lang="en" b="1">
                <a:solidFill>
                  <a:srgbClr val="434343"/>
                </a:solidFill>
                <a:latin typeface="Maven Pro"/>
                <a:ea typeface="Maven Pro"/>
                <a:cs typeface="Maven Pro"/>
                <a:sym typeface="Maven Pro"/>
              </a:rPr>
              <a:t>State Diagrams </a:t>
            </a:r>
            <a:endParaRPr b="1">
              <a:solidFill>
                <a:srgbClr val="434343"/>
              </a:solidFill>
              <a:latin typeface="Maven Pro"/>
              <a:ea typeface="Maven Pro"/>
              <a:cs typeface="Maven Pro"/>
              <a:sym typeface="Maven Pro"/>
            </a:endParaRPr>
          </a:p>
          <a:p>
            <a:pPr marL="0" lvl="0" indent="0" algn="l" rtl="0">
              <a:spcBef>
                <a:spcPts val="1200"/>
              </a:spcBef>
              <a:spcAft>
                <a:spcPts val="0"/>
              </a:spcAft>
              <a:buNone/>
            </a:pPr>
            <a:endParaRPr b="1">
              <a:solidFill>
                <a:srgbClr val="434343"/>
              </a:solidFill>
              <a:latin typeface="Maven Pro"/>
              <a:ea typeface="Maven Pro"/>
              <a:cs typeface="Maven Pro"/>
              <a:sym typeface="Maven Pro"/>
            </a:endParaRPr>
          </a:p>
          <a:p>
            <a:pPr marL="0" lvl="0" indent="0" algn="l" rtl="0">
              <a:spcBef>
                <a:spcPts val="1200"/>
              </a:spcBef>
              <a:spcAft>
                <a:spcPts val="1200"/>
              </a:spcAft>
              <a:buNone/>
            </a:pPr>
            <a:endParaRPr b="1">
              <a:solidFill>
                <a:srgbClr val="434343"/>
              </a:solidFill>
              <a:latin typeface="Maven Pro"/>
              <a:ea typeface="Maven Pro"/>
              <a:cs typeface="Maven Pro"/>
              <a:sym typeface="Maven Pro"/>
            </a:endParaRPr>
          </a:p>
        </p:txBody>
      </p:sp>
      <p:pic>
        <p:nvPicPr>
          <p:cNvPr id="384" name="Google Shape;384;p25"/>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Architecture Diagram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90" name="Google Shape;390;p26"/>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pic>
        <p:nvPicPr>
          <p:cNvPr id="391" name="Google Shape;391;p26"/>
          <p:cNvPicPr preferRelativeResize="0"/>
          <p:nvPr/>
        </p:nvPicPr>
        <p:blipFill>
          <a:blip r:embed="rId4">
            <a:alphaModFix/>
          </a:blip>
          <a:stretch>
            <a:fillRect/>
          </a:stretch>
        </p:blipFill>
        <p:spPr>
          <a:xfrm>
            <a:off x="1197825" y="1425050"/>
            <a:ext cx="6414423" cy="3532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Context Diagram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97" name="Google Shape;397;p27"/>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pic>
        <p:nvPicPr>
          <p:cNvPr id="398" name="Google Shape;398;p27"/>
          <p:cNvPicPr preferRelativeResize="0"/>
          <p:nvPr/>
        </p:nvPicPr>
        <p:blipFill>
          <a:blip r:embed="rId4">
            <a:alphaModFix/>
          </a:blip>
          <a:stretch>
            <a:fillRect/>
          </a:stretch>
        </p:blipFill>
        <p:spPr>
          <a:xfrm>
            <a:off x="1977125" y="1311000"/>
            <a:ext cx="4699528" cy="3240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ER Diagram (Entity-Relationship Diagram)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04" name="Google Shape;404;p28"/>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pic>
        <p:nvPicPr>
          <p:cNvPr id="405" name="Google Shape;405;p28"/>
          <p:cNvPicPr preferRelativeResize="0"/>
          <p:nvPr/>
        </p:nvPicPr>
        <p:blipFill>
          <a:blip r:embed="rId4">
            <a:alphaModFix/>
          </a:blip>
          <a:stretch>
            <a:fillRect/>
          </a:stretch>
        </p:blipFill>
        <p:spPr>
          <a:xfrm>
            <a:off x="1890550" y="1360425"/>
            <a:ext cx="5633975" cy="35399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Sequence Diagram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11" name="Google Shape;411;p29"/>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pic>
        <p:nvPicPr>
          <p:cNvPr id="412" name="Google Shape;412;p29"/>
          <p:cNvPicPr preferRelativeResize="0"/>
          <p:nvPr/>
        </p:nvPicPr>
        <p:blipFill>
          <a:blip r:embed="rId4">
            <a:alphaModFix/>
          </a:blip>
          <a:stretch>
            <a:fillRect/>
          </a:stretch>
        </p:blipFill>
        <p:spPr>
          <a:xfrm>
            <a:off x="1673138" y="1277200"/>
            <a:ext cx="5689629" cy="32408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State Diagram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18" name="Google Shape;418;p30"/>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pic>
        <p:nvPicPr>
          <p:cNvPr id="419" name="Google Shape;419;p30"/>
          <p:cNvPicPr preferRelativeResize="0"/>
          <p:nvPr/>
        </p:nvPicPr>
        <p:blipFill>
          <a:blip r:embed="rId4">
            <a:alphaModFix/>
          </a:blip>
          <a:stretch>
            <a:fillRect/>
          </a:stretch>
        </p:blipFill>
        <p:spPr>
          <a:xfrm>
            <a:off x="2538075" y="1338025"/>
            <a:ext cx="3992651" cy="3240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Sprint 2 Recap</a:t>
            </a:r>
            <a:endParaRPr/>
          </a:p>
        </p:txBody>
      </p:sp>
      <p:sp>
        <p:nvSpPr>
          <p:cNvPr id="425" name="Google Shape;425;p31"/>
          <p:cNvSpPr txBox="1">
            <a:spLocks noGrp="1"/>
          </p:cNvSpPr>
          <p:nvPr>
            <p:ph type="body" idx="1"/>
          </p:nvPr>
        </p:nvSpPr>
        <p:spPr>
          <a:xfrm>
            <a:off x="1303800" y="1460500"/>
            <a:ext cx="7030500" cy="3071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b="1">
                <a:latin typeface="Arial"/>
                <a:ea typeface="Arial"/>
                <a:cs typeface="Arial"/>
                <a:sym typeface="Arial"/>
              </a:rPr>
              <a:t>Sprint Goals:</a:t>
            </a:r>
            <a:endParaRPr sz="1200" b="1">
              <a:latin typeface="Arial"/>
              <a:ea typeface="Arial"/>
              <a:cs typeface="Arial"/>
              <a:sym typeface="Arial"/>
            </a:endParaRPr>
          </a:p>
          <a:p>
            <a:pPr marL="0" lvl="0" indent="0" algn="l" rtl="0">
              <a:lnSpc>
                <a:spcPct val="115000"/>
              </a:lnSpc>
              <a:spcBef>
                <a:spcPts val="1200"/>
              </a:spcBef>
              <a:spcAft>
                <a:spcPts val="0"/>
              </a:spcAft>
              <a:buNone/>
            </a:pPr>
            <a:r>
              <a:rPr lang="en" sz="1200" b="1">
                <a:solidFill>
                  <a:srgbClr val="000000"/>
                </a:solidFill>
                <a:latin typeface="Arial"/>
                <a:ea typeface="Arial"/>
                <a:cs typeface="Arial"/>
                <a:sym typeface="Arial"/>
              </a:rPr>
              <a:t>Objective</a:t>
            </a:r>
            <a:r>
              <a:rPr lang="en" sz="1200">
                <a:solidFill>
                  <a:srgbClr val="000000"/>
                </a:solidFill>
                <a:latin typeface="Arial"/>
                <a:ea typeface="Arial"/>
                <a:cs typeface="Arial"/>
                <a:sym typeface="Arial"/>
              </a:rPr>
              <a:t>: Introduce AI-driven functionality and enhance the user interface for the Immigration AI Advisor.</a:t>
            </a:r>
            <a:endParaRPr sz="1200">
              <a:solidFill>
                <a:srgbClr val="000000"/>
              </a:solidFill>
              <a:latin typeface="Arial"/>
              <a:ea typeface="Arial"/>
              <a:cs typeface="Arial"/>
              <a:sym typeface="Arial"/>
            </a:endParaRPr>
          </a:p>
          <a:p>
            <a:pPr marL="457200" lvl="0" indent="-304800" algn="l" rtl="0">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Implement a basic AI model to provide personalized advice.</a:t>
            </a:r>
            <a:endParaRPr sz="1200">
              <a:solidFill>
                <a:srgbClr val="000000"/>
              </a:solidFill>
              <a:latin typeface="Arial"/>
              <a:ea typeface="Arial"/>
              <a:cs typeface="Arial"/>
              <a:sym typeface="Arial"/>
            </a:endParaRPr>
          </a:p>
          <a:p>
            <a:pPr marL="457200" lvl="0" indent="-304800" algn="l" rtl="0">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Ensure flexibility for handling complex parsing in the future.</a:t>
            </a:r>
            <a:endParaRPr sz="1200">
              <a:solidFill>
                <a:srgbClr val="000000"/>
              </a:solidFill>
              <a:latin typeface="Arial"/>
              <a:ea typeface="Arial"/>
              <a:cs typeface="Arial"/>
              <a:sym typeface="Arial"/>
            </a:endParaRPr>
          </a:p>
          <a:p>
            <a:pPr marL="457200" lvl="0" indent="-304800" algn="l" rtl="0">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Develop a front-end chatbox for user interaction.</a:t>
            </a:r>
            <a:endParaRPr sz="1200">
              <a:solidFill>
                <a:srgbClr val="000000"/>
              </a:solidFill>
              <a:latin typeface="Arial"/>
              <a:ea typeface="Arial"/>
              <a:cs typeface="Arial"/>
              <a:sym typeface="Arial"/>
            </a:endParaRPr>
          </a:p>
          <a:p>
            <a:pPr marL="457200" lvl="0" indent="0" algn="l" rtl="0">
              <a:lnSpc>
                <a:spcPct val="115000"/>
              </a:lnSpc>
              <a:spcBef>
                <a:spcPts val="0"/>
              </a:spcBef>
              <a:spcAft>
                <a:spcPts val="0"/>
              </a:spcAft>
              <a:buNone/>
            </a:pPr>
            <a:endParaRPr sz="12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200" b="1">
                <a:solidFill>
                  <a:srgbClr val="000000"/>
                </a:solidFill>
                <a:latin typeface="Arial"/>
                <a:ea typeface="Arial"/>
                <a:cs typeface="Arial"/>
                <a:sym typeface="Arial"/>
              </a:rPr>
              <a:t>Key Accomplishments:</a:t>
            </a:r>
            <a:endParaRPr sz="1200">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AI Model Development:Successfully implemented an AI model (using BERT or an RNN) trained on immigration-related queries and document data</a:t>
            </a:r>
            <a:endParaRPr sz="1200">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Font typeface="Arial"/>
              <a:buChar char="●"/>
            </a:pPr>
            <a:r>
              <a:rPr lang="en" sz="1200">
                <a:solidFill>
                  <a:srgbClr val="000000"/>
                </a:solidFill>
                <a:latin typeface="Arial"/>
                <a:ea typeface="Arial"/>
                <a:cs typeface="Arial"/>
                <a:sym typeface="Arial"/>
              </a:rPr>
              <a:t>Front-End Chatbox</a:t>
            </a:r>
            <a:r>
              <a:rPr lang="en" sz="1200" b="1">
                <a:solidFill>
                  <a:srgbClr val="000000"/>
                </a:solidFill>
                <a:latin typeface="Arial"/>
                <a:ea typeface="Arial"/>
                <a:cs typeface="Arial"/>
                <a:sym typeface="Arial"/>
              </a:rPr>
              <a:t>:</a:t>
            </a:r>
            <a:r>
              <a:rPr lang="en" sz="1200">
                <a:solidFill>
                  <a:srgbClr val="000000"/>
                </a:solidFill>
                <a:latin typeface="Arial"/>
                <a:ea typeface="Arial"/>
                <a:cs typeface="Arial"/>
                <a:sym typeface="Arial"/>
              </a:rPr>
              <a:t>Developed a user-friendly and functional chatbox.</a:t>
            </a:r>
            <a:endParaRPr sz="1200">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Tagging System:Created a systematic tagging system for organizing and structuring AI training materials.</a:t>
            </a:r>
            <a:endParaRPr sz="1200">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Document Collection:Gathered USCIS documents and compiled common immigration-related Q&amp;A to train the AI model effectively.</a:t>
            </a:r>
            <a:endParaRPr sz="1200">
              <a:solidFill>
                <a:srgbClr val="000000"/>
              </a:solidFill>
              <a:latin typeface="Arial"/>
              <a:ea typeface="Arial"/>
              <a:cs typeface="Arial"/>
              <a:sym typeface="Arial"/>
            </a:endParaRPr>
          </a:p>
        </p:txBody>
      </p:sp>
      <p:pic>
        <p:nvPicPr>
          <p:cNvPr id="426" name="Google Shape;426;p31"/>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Agenda</a:t>
            </a:r>
            <a:endParaRPr/>
          </a:p>
        </p:txBody>
      </p:sp>
      <p:sp>
        <p:nvSpPr>
          <p:cNvPr id="285" name="Google Shape;285;p14"/>
          <p:cNvSpPr txBox="1">
            <a:spLocks noGrp="1"/>
          </p:cNvSpPr>
          <p:nvPr>
            <p:ph type="body" idx="1"/>
          </p:nvPr>
        </p:nvSpPr>
        <p:spPr>
          <a:xfrm>
            <a:off x="1303800" y="1467050"/>
            <a:ext cx="7030500" cy="3064500"/>
          </a:xfrm>
          <a:prstGeom prst="rect">
            <a:avLst/>
          </a:prstGeom>
        </p:spPr>
        <p:txBody>
          <a:bodyPr spcFirstLastPara="1" wrap="square" lIns="91425" tIns="91425" rIns="91425" bIns="91425" anchor="t" anchorCtr="0">
            <a:normAutofit fontScale="62500" lnSpcReduction="20000"/>
          </a:bodyPr>
          <a:lstStyle/>
          <a:p>
            <a:pPr marL="457200" lvl="0" indent="-292193" algn="l" rtl="0">
              <a:spcBef>
                <a:spcPts val="120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Team Member Roles and Responsibilities </a:t>
            </a:r>
            <a:endParaRPr sz="1602">
              <a:solidFill>
                <a:srgbClr val="434343"/>
              </a:solidFill>
              <a:latin typeface="Maven Pro"/>
              <a:ea typeface="Maven Pro"/>
              <a:cs typeface="Maven Pro"/>
              <a:sym typeface="Maven Pro"/>
            </a:endParaRPr>
          </a:p>
          <a:p>
            <a:pPr marL="457200" lvl="0" indent="-292193" algn="l" rtl="0">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Improvements</a:t>
            </a:r>
            <a:endParaRPr sz="1602">
              <a:solidFill>
                <a:srgbClr val="434343"/>
              </a:solidFill>
              <a:latin typeface="Maven Pro"/>
              <a:ea typeface="Maven Pro"/>
              <a:cs typeface="Maven Pro"/>
              <a:sym typeface="Maven Pro"/>
            </a:endParaRPr>
          </a:p>
          <a:p>
            <a:pPr marL="457200" lvl="0" indent="-292193" algn="l" rtl="0">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Project Description </a:t>
            </a:r>
            <a:endParaRPr sz="1602">
              <a:solidFill>
                <a:srgbClr val="434343"/>
              </a:solidFill>
              <a:latin typeface="Maven Pro"/>
              <a:ea typeface="Maven Pro"/>
              <a:cs typeface="Maven Pro"/>
              <a:sym typeface="Maven Pro"/>
            </a:endParaRPr>
          </a:p>
          <a:p>
            <a:pPr marL="457200" lvl="0" indent="-292193" algn="l" rtl="0">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Team Working Agreement </a:t>
            </a:r>
            <a:endParaRPr sz="1602">
              <a:solidFill>
                <a:srgbClr val="434343"/>
              </a:solidFill>
              <a:latin typeface="Maven Pro"/>
              <a:ea typeface="Maven Pro"/>
              <a:cs typeface="Maven Pro"/>
              <a:sym typeface="Maven Pro"/>
            </a:endParaRPr>
          </a:p>
          <a:p>
            <a:pPr marL="457200" lvl="0" indent="-292193" algn="l" rtl="0">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Personas </a:t>
            </a:r>
            <a:endParaRPr sz="1602">
              <a:solidFill>
                <a:srgbClr val="434343"/>
              </a:solidFill>
              <a:latin typeface="Maven Pro"/>
              <a:ea typeface="Maven Pro"/>
              <a:cs typeface="Maven Pro"/>
              <a:sym typeface="Maven Pro"/>
            </a:endParaRPr>
          </a:p>
          <a:p>
            <a:pPr marL="457200" lvl="0" indent="-292193" algn="l" rtl="0">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MVP </a:t>
            </a:r>
            <a:endParaRPr sz="1602">
              <a:solidFill>
                <a:srgbClr val="434343"/>
              </a:solidFill>
              <a:latin typeface="Maven Pro"/>
              <a:ea typeface="Maven Pro"/>
              <a:cs typeface="Maven Pro"/>
              <a:sym typeface="Maven Pro"/>
            </a:endParaRPr>
          </a:p>
          <a:p>
            <a:pPr marL="457200" lvl="0" indent="-292193" algn="l" rtl="0">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Technologies </a:t>
            </a:r>
            <a:endParaRPr sz="1602">
              <a:solidFill>
                <a:srgbClr val="434343"/>
              </a:solidFill>
              <a:latin typeface="Maven Pro"/>
              <a:ea typeface="Maven Pro"/>
              <a:cs typeface="Maven Pro"/>
              <a:sym typeface="Maven Pro"/>
            </a:endParaRPr>
          </a:p>
          <a:p>
            <a:pPr marL="457200" lvl="0" indent="-292193" algn="l" rtl="0">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Algorithms </a:t>
            </a:r>
            <a:endParaRPr sz="1602">
              <a:solidFill>
                <a:srgbClr val="434343"/>
              </a:solidFill>
              <a:latin typeface="Maven Pro"/>
              <a:ea typeface="Maven Pro"/>
              <a:cs typeface="Maven Pro"/>
              <a:sym typeface="Maven Pro"/>
            </a:endParaRPr>
          </a:p>
          <a:p>
            <a:pPr marL="457200" lvl="0" indent="-292193" algn="l" rtl="0">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Diagrams </a:t>
            </a:r>
            <a:endParaRPr sz="1602">
              <a:solidFill>
                <a:srgbClr val="434343"/>
              </a:solidFill>
              <a:latin typeface="Maven Pro"/>
              <a:ea typeface="Maven Pro"/>
              <a:cs typeface="Maven Pro"/>
              <a:sym typeface="Maven Pro"/>
            </a:endParaRPr>
          </a:p>
          <a:p>
            <a:pPr marL="457200" lvl="0" indent="-292193" algn="l" rtl="0">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Sprint 2 Recap</a:t>
            </a:r>
            <a:endParaRPr sz="1602">
              <a:solidFill>
                <a:srgbClr val="434343"/>
              </a:solidFill>
              <a:latin typeface="Maven Pro"/>
              <a:ea typeface="Maven Pro"/>
              <a:cs typeface="Maven Pro"/>
              <a:sym typeface="Maven Pro"/>
            </a:endParaRPr>
          </a:p>
          <a:p>
            <a:pPr marL="457200" lvl="0" indent="-292193" algn="l" rtl="0">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Product Backlog (Sprint1,Sprint 2)</a:t>
            </a:r>
            <a:endParaRPr sz="1602">
              <a:solidFill>
                <a:srgbClr val="434343"/>
              </a:solidFill>
              <a:latin typeface="Maven Pro"/>
              <a:ea typeface="Maven Pro"/>
              <a:cs typeface="Maven Pro"/>
              <a:sym typeface="Maven Pro"/>
            </a:endParaRPr>
          </a:p>
          <a:p>
            <a:pPr marL="457200" lvl="0" indent="-292193" algn="l" rtl="0">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Sprint Summary (Sprint 1, Sprint 2) </a:t>
            </a:r>
            <a:endParaRPr sz="1602">
              <a:solidFill>
                <a:srgbClr val="434343"/>
              </a:solidFill>
              <a:latin typeface="Maven Pro"/>
              <a:ea typeface="Maven Pro"/>
              <a:cs typeface="Maven Pro"/>
              <a:sym typeface="Maven Pro"/>
            </a:endParaRPr>
          </a:p>
          <a:p>
            <a:pPr marL="457200" lvl="0" indent="-292193" algn="l" rtl="0">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Sprint 3 Backlog</a:t>
            </a:r>
            <a:endParaRPr sz="1602">
              <a:solidFill>
                <a:srgbClr val="434343"/>
              </a:solidFill>
              <a:latin typeface="Maven Pro"/>
              <a:ea typeface="Maven Pro"/>
              <a:cs typeface="Maven Pro"/>
              <a:sym typeface="Maven Pro"/>
            </a:endParaRPr>
          </a:p>
          <a:p>
            <a:pPr marL="457200" lvl="0" indent="-292193" algn="l" rtl="0">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Metrics </a:t>
            </a:r>
            <a:endParaRPr sz="1602">
              <a:solidFill>
                <a:srgbClr val="434343"/>
              </a:solidFill>
              <a:latin typeface="Maven Pro"/>
              <a:ea typeface="Maven Pro"/>
              <a:cs typeface="Maven Pro"/>
              <a:sym typeface="Maven Pro"/>
            </a:endParaRPr>
          </a:p>
          <a:p>
            <a:pPr marL="457200" lvl="0" indent="-292193" algn="l" rtl="0">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Retrospective</a:t>
            </a:r>
            <a:endParaRPr sz="1602">
              <a:solidFill>
                <a:srgbClr val="434343"/>
              </a:solidFill>
              <a:latin typeface="Maven Pro"/>
              <a:ea typeface="Maven Pro"/>
              <a:cs typeface="Maven Pro"/>
              <a:sym typeface="Maven Pro"/>
            </a:endParaRPr>
          </a:p>
          <a:p>
            <a:pPr marL="457200" lvl="0" indent="-292193" algn="l" rtl="0">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Project Demo</a:t>
            </a:r>
            <a:endParaRPr sz="1602">
              <a:solidFill>
                <a:srgbClr val="434343"/>
              </a:solidFill>
              <a:latin typeface="Maven Pro"/>
              <a:ea typeface="Maven Pro"/>
              <a:cs typeface="Maven Pro"/>
              <a:sym typeface="Maven Pro"/>
            </a:endParaRPr>
          </a:p>
          <a:p>
            <a:pPr marL="457200" lvl="0" indent="-292193" algn="l" rtl="0">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API</a:t>
            </a:r>
            <a:endParaRPr sz="1602">
              <a:solidFill>
                <a:srgbClr val="434343"/>
              </a:solidFill>
              <a:latin typeface="Maven Pro"/>
              <a:ea typeface="Maven Pro"/>
              <a:cs typeface="Maven Pro"/>
              <a:sym typeface="Maven Pro"/>
            </a:endParaRPr>
          </a:p>
          <a:p>
            <a:pPr marL="457200" lvl="0" indent="-292193" algn="l" rtl="0">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Github link</a:t>
            </a:r>
            <a:endParaRPr sz="1602">
              <a:solidFill>
                <a:srgbClr val="434343"/>
              </a:solidFill>
              <a:latin typeface="Maven Pro"/>
              <a:ea typeface="Maven Pro"/>
              <a:cs typeface="Maven Pro"/>
              <a:sym typeface="Maven Pro"/>
            </a:endParaRPr>
          </a:p>
          <a:p>
            <a:pPr marL="457200" lvl="0" indent="-292193" algn="l" rtl="0">
              <a:spcBef>
                <a:spcPts val="0"/>
              </a:spcBef>
              <a:spcAft>
                <a:spcPts val="0"/>
              </a:spcAft>
              <a:buClr>
                <a:srgbClr val="434343"/>
              </a:buClr>
              <a:buSzPct val="100000"/>
              <a:buFont typeface="Maven Pro"/>
              <a:buChar char="●"/>
            </a:pPr>
            <a:r>
              <a:rPr lang="en" sz="1602">
                <a:solidFill>
                  <a:srgbClr val="434343"/>
                </a:solidFill>
                <a:latin typeface="Maven Pro"/>
                <a:ea typeface="Maven Pro"/>
                <a:cs typeface="Maven Pro"/>
                <a:sym typeface="Maven Pro"/>
              </a:rPr>
              <a:t>Live Demo</a:t>
            </a:r>
            <a:endParaRPr/>
          </a:p>
        </p:txBody>
      </p:sp>
      <p:pic>
        <p:nvPicPr>
          <p:cNvPr id="286" name="Google Shape;286;p14"/>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title"/>
          </p:nvPr>
        </p:nvSpPr>
        <p:spPr>
          <a:xfrm>
            <a:off x="1203500" y="1837950"/>
            <a:ext cx="7030500" cy="1098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Project Backlog </a:t>
            </a:r>
            <a:endParaRPr/>
          </a:p>
          <a:p>
            <a:pPr marL="0" lvl="0" indent="0" algn="ctr" rtl="0">
              <a:spcBef>
                <a:spcPts val="0"/>
              </a:spcBef>
              <a:spcAft>
                <a:spcPts val="0"/>
              </a:spcAft>
              <a:buNone/>
            </a:pPr>
            <a:r>
              <a:rPr lang="en"/>
              <a:t>Stories or Tasks for the Whole Project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300" b="0">
              <a:latin typeface="Nunito"/>
              <a:ea typeface="Nunito"/>
              <a:cs typeface="Nunito"/>
              <a:sym typeface="Nunito"/>
            </a:endParaRPr>
          </a:p>
          <a:p>
            <a:pPr marL="0" lvl="0" indent="0" algn="l" rtl="0">
              <a:spcBef>
                <a:spcPts val="0"/>
              </a:spcBef>
              <a:spcAft>
                <a:spcPts val="0"/>
              </a:spcAft>
              <a:buNone/>
            </a:pPr>
            <a:endParaRPr sz="1300" b="0">
              <a:latin typeface="Nunito"/>
              <a:ea typeface="Nunito"/>
              <a:cs typeface="Nunito"/>
              <a:sym typeface="Nunito"/>
            </a:endParaRPr>
          </a:p>
          <a:p>
            <a:pPr marL="0" lvl="0" indent="0" algn="l" rtl="0">
              <a:spcBef>
                <a:spcPts val="0"/>
              </a:spcBef>
              <a:spcAft>
                <a:spcPts val="0"/>
              </a:spcAft>
              <a:buNone/>
            </a:pPr>
            <a:endParaRPr sz="1300" b="0">
              <a:latin typeface="Nunito"/>
              <a:ea typeface="Nunito"/>
              <a:cs typeface="Nunito"/>
              <a:sym typeface="Nunito"/>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32" name="Google Shape;432;p32"/>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p33"/>
          <p:cNvPicPr preferRelativeResize="0"/>
          <p:nvPr/>
        </p:nvPicPr>
        <p:blipFill>
          <a:blip r:embed="rId3">
            <a:alphaModFix/>
          </a:blip>
          <a:stretch>
            <a:fillRect/>
          </a:stretch>
        </p:blipFill>
        <p:spPr>
          <a:xfrm>
            <a:off x="152400" y="720075"/>
            <a:ext cx="8839200" cy="3432699"/>
          </a:xfrm>
          <a:prstGeom prst="rect">
            <a:avLst/>
          </a:prstGeom>
          <a:noFill/>
          <a:ln>
            <a:noFill/>
          </a:ln>
        </p:spPr>
      </p:pic>
      <p:pic>
        <p:nvPicPr>
          <p:cNvPr id="438" name="Google Shape;438;p33"/>
          <p:cNvPicPr preferRelativeResize="0"/>
          <p:nvPr/>
        </p:nvPicPr>
        <p:blipFill rotWithShape="1">
          <a:blip r:embed="rId4">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34"/>
          <p:cNvPicPr preferRelativeResize="0"/>
          <p:nvPr/>
        </p:nvPicPr>
        <p:blipFill>
          <a:blip r:embed="rId3">
            <a:alphaModFix/>
          </a:blip>
          <a:stretch>
            <a:fillRect/>
          </a:stretch>
        </p:blipFill>
        <p:spPr>
          <a:xfrm>
            <a:off x="152400" y="421850"/>
            <a:ext cx="8839201" cy="3920976"/>
          </a:xfrm>
          <a:prstGeom prst="rect">
            <a:avLst/>
          </a:prstGeom>
          <a:noFill/>
          <a:ln>
            <a:noFill/>
          </a:ln>
        </p:spPr>
      </p:pic>
      <p:pic>
        <p:nvPicPr>
          <p:cNvPr id="444" name="Google Shape;444;p34"/>
          <p:cNvPicPr preferRelativeResize="0"/>
          <p:nvPr/>
        </p:nvPicPr>
        <p:blipFill rotWithShape="1">
          <a:blip r:embed="rId4">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35"/>
          <p:cNvPicPr preferRelativeResize="0"/>
          <p:nvPr/>
        </p:nvPicPr>
        <p:blipFill>
          <a:blip r:embed="rId3">
            <a:alphaModFix/>
          </a:blip>
          <a:stretch>
            <a:fillRect/>
          </a:stretch>
        </p:blipFill>
        <p:spPr>
          <a:xfrm>
            <a:off x="78425" y="409350"/>
            <a:ext cx="8839198" cy="3920975"/>
          </a:xfrm>
          <a:prstGeom prst="rect">
            <a:avLst/>
          </a:prstGeom>
          <a:noFill/>
          <a:ln>
            <a:noFill/>
          </a:ln>
        </p:spPr>
      </p:pic>
      <p:pic>
        <p:nvPicPr>
          <p:cNvPr id="450" name="Google Shape;450;p35"/>
          <p:cNvPicPr preferRelativeResize="0"/>
          <p:nvPr/>
        </p:nvPicPr>
        <p:blipFill rotWithShape="1">
          <a:blip r:embed="rId4">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Google Shape;455;p36"/>
          <p:cNvPicPr preferRelativeResize="0"/>
          <p:nvPr/>
        </p:nvPicPr>
        <p:blipFill>
          <a:blip r:embed="rId3">
            <a:alphaModFix/>
          </a:blip>
          <a:stretch>
            <a:fillRect/>
          </a:stretch>
        </p:blipFill>
        <p:spPr>
          <a:xfrm>
            <a:off x="152400" y="1267525"/>
            <a:ext cx="8839199" cy="2367375"/>
          </a:xfrm>
          <a:prstGeom prst="rect">
            <a:avLst/>
          </a:prstGeom>
          <a:noFill/>
          <a:ln>
            <a:noFill/>
          </a:ln>
        </p:spPr>
      </p:pic>
      <p:pic>
        <p:nvPicPr>
          <p:cNvPr id="456" name="Google Shape;456;p36"/>
          <p:cNvPicPr preferRelativeResize="0"/>
          <p:nvPr/>
        </p:nvPicPr>
        <p:blipFill rotWithShape="1">
          <a:blip r:embed="rId4">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Sprint Summary  (Sprint 0)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62" name="Google Shape;462;p37"/>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
        <p:nvSpPr>
          <p:cNvPr id="463" name="Google Shape;463;p37"/>
          <p:cNvSpPr txBox="1"/>
          <p:nvPr/>
        </p:nvSpPr>
        <p:spPr>
          <a:xfrm>
            <a:off x="1055450" y="1149150"/>
            <a:ext cx="6835800" cy="38775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SzPts val="1300"/>
              <a:buFont typeface="Nunito Light"/>
              <a:buChar char="●"/>
            </a:pPr>
            <a:r>
              <a:rPr lang="en" sz="1300">
                <a:latin typeface="Nunito Light"/>
                <a:ea typeface="Nunito Light"/>
                <a:cs typeface="Nunito Light"/>
                <a:sym typeface="Nunito Light"/>
              </a:rPr>
              <a:t>Problem: International students face delays in getting immigration advice due to understaffed offices and complex requirements, creating a pressing need for an automated solution</a:t>
            </a:r>
            <a:endParaRPr sz="1300">
              <a:latin typeface="Nunito Light"/>
              <a:ea typeface="Nunito Light"/>
              <a:cs typeface="Nunito Light"/>
              <a:sym typeface="Nunito Light"/>
            </a:endParaRPr>
          </a:p>
          <a:p>
            <a:pPr marL="457200" lvl="0" indent="-311150" algn="l" rtl="0">
              <a:spcBef>
                <a:spcPts val="0"/>
              </a:spcBef>
              <a:spcAft>
                <a:spcPts val="0"/>
              </a:spcAft>
              <a:buSzPts val="1300"/>
              <a:buFont typeface="Nunito Light"/>
              <a:buChar char="●"/>
            </a:pPr>
            <a:r>
              <a:rPr lang="en" sz="1300">
                <a:latin typeface="Nunito Light"/>
                <a:ea typeface="Nunito Light"/>
                <a:cs typeface="Nunito Light"/>
                <a:sym typeface="Nunito Light"/>
              </a:rPr>
              <a:t>Solution: AI-based application that reads immigration documents (I-20, I-94) and provides immediate, accurate advice based on current regulations</a:t>
            </a:r>
            <a:endParaRPr sz="1300">
              <a:latin typeface="Nunito Light"/>
              <a:ea typeface="Nunito Light"/>
              <a:cs typeface="Nunito Light"/>
              <a:sym typeface="Nunito Light"/>
            </a:endParaRPr>
          </a:p>
          <a:p>
            <a:pPr marL="457200" lvl="0" indent="-311150" algn="l" rtl="0">
              <a:spcBef>
                <a:spcPts val="0"/>
              </a:spcBef>
              <a:spcAft>
                <a:spcPts val="0"/>
              </a:spcAft>
              <a:buSzPts val="1300"/>
              <a:buFont typeface="Nunito Light"/>
              <a:buChar char="●"/>
            </a:pPr>
            <a:r>
              <a:rPr lang="en" sz="1300">
                <a:latin typeface="Nunito Light"/>
                <a:ea typeface="Nunito Light"/>
                <a:cs typeface="Nunito Light"/>
                <a:sym typeface="Nunito Light"/>
              </a:rPr>
              <a:t>Technology Stack: Discussed combination of modern tools - Java/Python/ReactJS for development, TensorFlow/PyTorch for AI implementation, focusing on document analysis capabilities</a:t>
            </a:r>
            <a:endParaRPr sz="1300">
              <a:latin typeface="Nunito Light"/>
              <a:ea typeface="Nunito Light"/>
              <a:cs typeface="Nunito Light"/>
              <a:sym typeface="Nunito Light"/>
            </a:endParaRPr>
          </a:p>
          <a:p>
            <a:pPr marL="457200" lvl="0" indent="-311150" algn="l" rtl="0">
              <a:spcBef>
                <a:spcPts val="0"/>
              </a:spcBef>
              <a:spcAft>
                <a:spcPts val="0"/>
              </a:spcAft>
              <a:buSzPts val="1300"/>
              <a:buFont typeface="Nunito Light"/>
              <a:buChar char="●"/>
            </a:pPr>
            <a:r>
              <a:rPr lang="en" sz="1300">
                <a:latin typeface="Nunito Light"/>
                <a:ea typeface="Nunito Light"/>
                <a:cs typeface="Nunito Light"/>
                <a:sym typeface="Nunito Light"/>
              </a:rPr>
              <a:t>Core Deliverable: Development of an AI advisor that can interpret immigration documents and cross-reference them with latest regulations to provide accurate guidance</a:t>
            </a:r>
            <a:endParaRPr sz="1300">
              <a:latin typeface="Nunito Light"/>
              <a:ea typeface="Nunito Light"/>
              <a:cs typeface="Nunito Light"/>
              <a:sym typeface="Nunito Light"/>
            </a:endParaRPr>
          </a:p>
          <a:p>
            <a:pPr marL="457200" lvl="0" indent="-311150" algn="l" rtl="0">
              <a:spcBef>
                <a:spcPts val="0"/>
              </a:spcBef>
              <a:spcAft>
                <a:spcPts val="0"/>
              </a:spcAft>
              <a:buSzPts val="1300"/>
              <a:buFont typeface="Nunito Light"/>
              <a:buChar char="●"/>
            </a:pPr>
            <a:r>
              <a:rPr lang="en" sz="1300">
                <a:latin typeface="Nunito Light"/>
                <a:ea typeface="Nunito Light"/>
                <a:cs typeface="Nunito Light"/>
                <a:sym typeface="Nunito Light"/>
              </a:rPr>
              <a:t>Quality Standards: Mandatory 48-hour code review period before deadlines, with strict testing requirements and no last-minute submissions allowed</a:t>
            </a:r>
            <a:endParaRPr sz="1300">
              <a:latin typeface="Nunito Light"/>
              <a:ea typeface="Nunito Light"/>
              <a:cs typeface="Nunito Light"/>
              <a:sym typeface="Nunito Light"/>
            </a:endParaRPr>
          </a:p>
          <a:p>
            <a:pPr marL="457200" lvl="0" indent="-311150" algn="l" rtl="0">
              <a:spcBef>
                <a:spcPts val="0"/>
              </a:spcBef>
              <a:spcAft>
                <a:spcPts val="0"/>
              </a:spcAft>
              <a:buSzPts val="1300"/>
              <a:buFont typeface="Nunito Light"/>
              <a:buChar char="●"/>
            </a:pPr>
            <a:r>
              <a:rPr lang="en" sz="1300">
                <a:latin typeface="Nunito Light"/>
                <a:ea typeface="Nunito Light"/>
                <a:cs typeface="Nunito Light"/>
                <a:sym typeface="Nunito Light"/>
              </a:rPr>
              <a:t>Communication Protocol: 24-hour response requirement for messages, mandatory meeting attendance, and regular Jira updates to maintain project momentum</a:t>
            </a:r>
            <a:endParaRPr sz="1300">
              <a:latin typeface="Nunito Light"/>
              <a:ea typeface="Nunito Light"/>
              <a:cs typeface="Nunito Light"/>
              <a:sym typeface="Nunito Light"/>
            </a:endParaRPr>
          </a:p>
          <a:p>
            <a:pPr marL="457200" lvl="0" indent="-311150" algn="l" rtl="0">
              <a:spcBef>
                <a:spcPts val="0"/>
              </a:spcBef>
              <a:spcAft>
                <a:spcPts val="0"/>
              </a:spcAft>
              <a:buSzPts val="1300"/>
              <a:buFont typeface="Nunito Light"/>
              <a:buChar char="●"/>
            </a:pPr>
            <a:r>
              <a:rPr lang="en" sz="1300">
                <a:latin typeface="Nunito Light"/>
                <a:ea typeface="Nunito Light"/>
                <a:cs typeface="Nunito Light"/>
                <a:sym typeface="Nunito Light"/>
              </a:rPr>
              <a:t>Development Process: Agile methodology with clear documentation in GitHub, regular retrospectives, and continuous improvement focus through sprint reviews and adjustments</a:t>
            </a:r>
            <a:endParaRPr sz="1300">
              <a:latin typeface="Nunito Light"/>
              <a:ea typeface="Nunito Light"/>
              <a:cs typeface="Nunito Light"/>
              <a:sym typeface="Nuni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3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Sprint Summary (Sprint 1)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69" name="Google Shape;469;p38"/>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
        <p:nvSpPr>
          <p:cNvPr id="470" name="Google Shape;470;p38"/>
          <p:cNvSpPr txBox="1"/>
          <p:nvPr/>
        </p:nvSpPr>
        <p:spPr>
          <a:xfrm>
            <a:off x="581975" y="1252750"/>
            <a:ext cx="7975200" cy="38790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Nunito"/>
              <a:buChar char="●"/>
            </a:pPr>
            <a:r>
              <a:rPr lang="en" sz="1200">
                <a:latin typeface="Nunito"/>
                <a:ea typeface="Nunito"/>
                <a:cs typeface="Nunito"/>
                <a:sym typeface="Nunito"/>
              </a:rPr>
              <a:t>S</a:t>
            </a:r>
            <a:r>
              <a:rPr lang="en" sz="1200">
                <a:latin typeface="Nunito Light"/>
                <a:ea typeface="Nunito Light"/>
                <a:cs typeface="Nunito Light"/>
                <a:sym typeface="Nunito Light"/>
              </a:rPr>
              <a:t>uccessfully implemented core MVP functionality - PDF upload and basic document parsing for I-20 forms, extracting key fields like Name and Date of Birth</a:t>
            </a:r>
            <a:endParaRPr sz="1200">
              <a:latin typeface="Nunito Light"/>
              <a:ea typeface="Nunito Light"/>
              <a:cs typeface="Nunito Light"/>
              <a:sym typeface="Nunito Light"/>
            </a:endParaRPr>
          </a:p>
          <a:p>
            <a:pPr marL="457200" lvl="0" indent="-304800" algn="l" rtl="0">
              <a:spcBef>
                <a:spcPts val="0"/>
              </a:spcBef>
              <a:spcAft>
                <a:spcPts val="0"/>
              </a:spcAft>
              <a:buSzPts val="1200"/>
              <a:buFont typeface="Nunito Light"/>
              <a:buChar char="●"/>
            </a:pPr>
            <a:r>
              <a:rPr lang="en" sz="1200">
                <a:latin typeface="Nunito Light"/>
                <a:ea typeface="Nunito Light"/>
                <a:cs typeface="Nunito Light"/>
                <a:sym typeface="Nunito Light"/>
              </a:rPr>
              <a:t>Achieved 100% completion rate (24/24 story points) for all planned user stories and tasks, demonstrating effective sprint planning and execution</a:t>
            </a:r>
            <a:endParaRPr sz="1200">
              <a:latin typeface="Nunito Light"/>
              <a:ea typeface="Nunito Light"/>
              <a:cs typeface="Nunito Light"/>
              <a:sym typeface="Nunito Light"/>
            </a:endParaRPr>
          </a:p>
          <a:p>
            <a:pPr marL="457200" lvl="0" indent="-304800" algn="l" rtl="0">
              <a:spcBef>
                <a:spcPts val="0"/>
              </a:spcBef>
              <a:spcAft>
                <a:spcPts val="0"/>
              </a:spcAft>
              <a:buSzPts val="1200"/>
              <a:buFont typeface="Nunito Light"/>
              <a:buChar char="●"/>
            </a:pPr>
            <a:r>
              <a:rPr lang="en" sz="1200">
                <a:latin typeface="Nunito Light"/>
                <a:ea typeface="Nunito Light"/>
                <a:cs typeface="Nunito Light"/>
                <a:sym typeface="Nunito Light"/>
              </a:rPr>
              <a:t>Established full-stack infrastructure with Python/Flask backend and ReactJS frontend, setting up essential communication between layers</a:t>
            </a:r>
            <a:endParaRPr sz="1200">
              <a:latin typeface="Nunito Light"/>
              <a:ea typeface="Nunito Light"/>
              <a:cs typeface="Nunito Light"/>
              <a:sym typeface="Nunito Light"/>
            </a:endParaRPr>
          </a:p>
          <a:p>
            <a:pPr marL="457200" lvl="0" indent="-304800" algn="l" rtl="0">
              <a:spcBef>
                <a:spcPts val="0"/>
              </a:spcBef>
              <a:spcAft>
                <a:spcPts val="0"/>
              </a:spcAft>
              <a:buSzPts val="1200"/>
              <a:buFont typeface="Nunito Light"/>
              <a:buChar char="●"/>
            </a:pPr>
            <a:r>
              <a:rPr lang="en" sz="1200">
                <a:latin typeface="Nunito Light"/>
                <a:ea typeface="Nunito Light"/>
                <a:cs typeface="Nunito Light"/>
                <a:sym typeface="Nunito Light"/>
              </a:rPr>
              <a:t>Implemented comprehensive error handling system for document uploads, including user-friendly messages and system logging</a:t>
            </a:r>
            <a:endParaRPr sz="1200">
              <a:latin typeface="Nunito Light"/>
              <a:ea typeface="Nunito Light"/>
              <a:cs typeface="Nunito Light"/>
              <a:sym typeface="Nunito Light"/>
            </a:endParaRPr>
          </a:p>
          <a:p>
            <a:pPr marL="457200" lvl="0" indent="-304800" algn="l" rtl="0">
              <a:spcBef>
                <a:spcPts val="0"/>
              </a:spcBef>
              <a:spcAft>
                <a:spcPts val="0"/>
              </a:spcAft>
              <a:buSzPts val="1200"/>
              <a:buFont typeface="Nunito Light"/>
              <a:buChar char="●"/>
            </a:pPr>
            <a:r>
              <a:rPr lang="en" sz="1200">
                <a:latin typeface="Nunito Light"/>
                <a:ea typeface="Nunito Light"/>
                <a:cs typeface="Nunito Light"/>
                <a:sym typeface="Nunito Light"/>
              </a:rPr>
              <a:t>Set up project architecture following best practices, as shown in architecture diagrams with clear separation of frontend, backend, AI component, and database layers</a:t>
            </a:r>
            <a:endParaRPr sz="1200">
              <a:latin typeface="Nunito Light"/>
              <a:ea typeface="Nunito Light"/>
              <a:cs typeface="Nunito Light"/>
              <a:sym typeface="Nunito Light"/>
            </a:endParaRPr>
          </a:p>
          <a:p>
            <a:pPr marL="457200" lvl="0" indent="-304800" algn="l" rtl="0">
              <a:spcBef>
                <a:spcPts val="0"/>
              </a:spcBef>
              <a:spcAft>
                <a:spcPts val="0"/>
              </a:spcAft>
              <a:buSzPts val="1200"/>
              <a:buFont typeface="Nunito Light"/>
              <a:buChar char="●"/>
            </a:pPr>
            <a:r>
              <a:rPr lang="en" sz="1200">
                <a:latin typeface="Nunito Light"/>
                <a:ea typeface="Nunito Light"/>
                <a:cs typeface="Nunito Light"/>
                <a:sym typeface="Nunito Light"/>
              </a:rPr>
              <a:t>Completed all essential test cases across different components (frontend upload, backend processing, document parsing, error handling)</a:t>
            </a:r>
            <a:endParaRPr sz="1200">
              <a:latin typeface="Nunito Light"/>
              <a:ea typeface="Nunito Light"/>
              <a:cs typeface="Nunito Light"/>
              <a:sym typeface="Nunito Light"/>
            </a:endParaRPr>
          </a:p>
          <a:p>
            <a:pPr marL="457200" lvl="0" indent="-304800" algn="l" rtl="0">
              <a:spcBef>
                <a:spcPts val="0"/>
              </a:spcBef>
              <a:spcAft>
                <a:spcPts val="0"/>
              </a:spcAft>
              <a:buSzPts val="1200"/>
              <a:buFont typeface="Nunito Light"/>
              <a:buChar char="●"/>
            </a:pPr>
            <a:r>
              <a:rPr lang="en" sz="1200">
                <a:latin typeface="Nunito Light"/>
                <a:ea typeface="Nunito Light"/>
                <a:cs typeface="Nunito Light"/>
                <a:sym typeface="Nunito Light"/>
              </a:rPr>
              <a:t>Created working prototype demonstrated in project demo, showing successful document upload and information extraction capabilities</a:t>
            </a:r>
            <a:endParaRPr sz="1200">
              <a:latin typeface="Nunito Light"/>
              <a:ea typeface="Nunito Light"/>
              <a:cs typeface="Nunito Light"/>
              <a:sym typeface="Nunito Light"/>
            </a:endParaRPr>
          </a:p>
          <a:p>
            <a:pPr marL="457200" lvl="0" indent="-304800" algn="l" rtl="0">
              <a:spcBef>
                <a:spcPts val="0"/>
              </a:spcBef>
              <a:spcAft>
                <a:spcPts val="0"/>
              </a:spcAft>
              <a:buSzPts val="1200"/>
              <a:buFont typeface="Nunito Light"/>
              <a:buChar char="●"/>
            </a:pPr>
            <a:r>
              <a:rPr lang="en" sz="1200">
                <a:latin typeface="Nunito Light"/>
                <a:ea typeface="Nunito Light"/>
                <a:cs typeface="Nunito Light"/>
                <a:sym typeface="Nunito Light"/>
              </a:rPr>
              <a:t>Developed robust team workflow with regular meetings (Monday/Wednesday/Friday schedule) and clear communication channels (Zoom, Group Texts, Jira)</a:t>
            </a:r>
            <a:endParaRPr sz="1200">
              <a:latin typeface="Nunito Light"/>
              <a:ea typeface="Nunito Light"/>
              <a:cs typeface="Nunito Light"/>
              <a:sym typeface="Nunito Light"/>
            </a:endParaRPr>
          </a:p>
          <a:p>
            <a:pPr marL="457200" lvl="0" indent="-304800" algn="l" rtl="0">
              <a:spcBef>
                <a:spcPts val="0"/>
              </a:spcBef>
              <a:spcAft>
                <a:spcPts val="0"/>
              </a:spcAft>
              <a:buSzPts val="1200"/>
              <a:buFont typeface="Nunito Light"/>
              <a:buChar char="●"/>
            </a:pPr>
            <a:r>
              <a:rPr lang="en" sz="1200">
                <a:latin typeface="Nunito Light"/>
                <a:ea typeface="Nunito Light"/>
                <a:cs typeface="Nunito Light"/>
                <a:sym typeface="Nunito Light"/>
              </a:rPr>
              <a:t>Identified areas for improvement in sprint retrospective, including task estimation and workload distribution, leading to actionable items for Sprint 2</a:t>
            </a:r>
            <a:endParaRPr sz="1200">
              <a:latin typeface="Nunito Light"/>
              <a:ea typeface="Nunito Light"/>
              <a:cs typeface="Nunito Light"/>
              <a:sym typeface="Nunito Light"/>
            </a:endParaRPr>
          </a:p>
          <a:p>
            <a:pPr marL="457200" lvl="0" indent="-304800" algn="l" rtl="0">
              <a:spcBef>
                <a:spcPts val="0"/>
              </a:spcBef>
              <a:spcAft>
                <a:spcPts val="0"/>
              </a:spcAft>
              <a:buSzPts val="1200"/>
              <a:buFont typeface="Nunito Light"/>
              <a:buChar char="●"/>
            </a:pPr>
            <a:r>
              <a:rPr lang="en" sz="1200">
                <a:latin typeface="Nunito Light"/>
                <a:ea typeface="Nunito Light"/>
                <a:cs typeface="Nunito Light"/>
                <a:sym typeface="Nunito Light"/>
              </a:rPr>
              <a:t>Prepared foundation for Sprint 2 by planning I-94 document integration and AI component enhancement, with clear acceptance criteria defined</a:t>
            </a:r>
            <a:endParaRPr sz="1200">
              <a:latin typeface="Nunito Light"/>
              <a:ea typeface="Nunito Light"/>
              <a:cs typeface="Nunito Light"/>
              <a:sym typeface="Nuni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Sprint Summary (Sprint 1,Burndown chart)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76" name="Google Shape;476;p39"/>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pic>
        <p:nvPicPr>
          <p:cNvPr id="477" name="Google Shape;477;p39"/>
          <p:cNvPicPr preferRelativeResize="0"/>
          <p:nvPr/>
        </p:nvPicPr>
        <p:blipFill>
          <a:blip r:embed="rId4">
            <a:alphaModFix/>
          </a:blip>
          <a:stretch>
            <a:fillRect/>
          </a:stretch>
        </p:blipFill>
        <p:spPr>
          <a:xfrm>
            <a:off x="1082700" y="1237950"/>
            <a:ext cx="7030501" cy="37531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Sprint Summary (Sprint 2) </a:t>
            </a:r>
            <a:endParaRPr/>
          </a:p>
          <a:p>
            <a:pPr marL="0" lvl="0" indent="0" algn="l" rtl="0">
              <a:spcBef>
                <a:spcPts val="0"/>
              </a:spcBef>
              <a:spcAft>
                <a:spcPts val="0"/>
              </a:spcAft>
              <a:buNone/>
            </a:pPr>
            <a:endParaRPr/>
          </a:p>
        </p:txBody>
      </p:sp>
      <p:sp>
        <p:nvSpPr>
          <p:cNvPr id="483" name="Google Shape;483;p40"/>
          <p:cNvSpPr txBox="1">
            <a:spLocks noGrp="1"/>
          </p:cNvSpPr>
          <p:nvPr>
            <p:ph type="body" idx="1"/>
          </p:nvPr>
        </p:nvSpPr>
        <p:spPr>
          <a:xfrm>
            <a:off x="1085050" y="1415500"/>
            <a:ext cx="7457100" cy="3403200"/>
          </a:xfrm>
          <a:prstGeom prst="rect">
            <a:avLst/>
          </a:prstGeom>
        </p:spPr>
        <p:txBody>
          <a:bodyPr spcFirstLastPara="1" wrap="square" lIns="91425" tIns="91425" rIns="91425" bIns="91425" anchor="t" anchorCtr="0">
            <a:normAutofit fontScale="85000"/>
          </a:bodyPr>
          <a:lstStyle/>
          <a:p>
            <a:pPr marL="457200" lvl="0" indent="-298767" algn="l" rtl="0">
              <a:spcBef>
                <a:spcPts val="0"/>
              </a:spcBef>
              <a:spcAft>
                <a:spcPts val="0"/>
              </a:spcAft>
              <a:buSzPct val="100000"/>
              <a:buChar char="●"/>
            </a:pPr>
            <a:r>
              <a:rPr lang="en"/>
              <a:t>The team successfully completed 5 out of 6 planned user stories, achieving a completion rate of 78.28% (36 out of 46 story points)</a:t>
            </a:r>
            <a:endParaRPr/>
          </a:p>
          <a:p>
            <a:pPr marL="457200" lvl="0" indent="-298767" algn="l" rtl="0">
              <a:spcBef>
                <a:spcPts val="0"/>
              </a:spcBef>
              <a:spcAft>
                <a:spcPts val="0"/>
              </a:spcAft>
              <a:buSzPct val="100000"/>
              <a:buChar char="●"/>
            </a:pPr>
            <a:r>
              <a:rPr lang="en"/>
              <a:t>Major accomplishments included implementing the AI model with BERT/RNN for handling immigration queries and document analysis</a:t>
            </a:r>
            <a:endParaRPr/>
          </a:p>
          <a:p>
            <a:pPr marL="457200" lvl="0" indent="-298767" algn="l" rtl="0">
              <a:spcBef>
                <a:spcPts val="0"/>
              </a:spcBef>
              <a:spcAft>
                <a:spcPts val="0"/>
              </a:spcAft>
              <a:buSzPct val="100000"/>
              <a:buChar char="●"/>
            </a:pPr>
            <a:r>
              <a:rPr lang="en"/>
              <a:t>The team developed a functional chatbox interface integrated with backend systems for user interaction</a:t>
            </a:r>
            <a:endParaRPr/>
          </a:p>
          <a:p>
            <a:pPr marL="457200" lvl="0" indent="-298767" algn="l" rtl="0">
              <a:spcBef>
                <a:spcPts val="0"/>
              </a:spcBef>
              <a:spcAft>
                <a:spcPts val="0"/>
              </a:spcAft>
              <a:buSzPct val="100000"/>
              <a:buChar char="●"/>
            </a:pPr>
            <a:r>
              <a:rPr lang="en"/>
              <a:t>A tagging system was implemented to organize AI training materials and map documents to relevant queries</a:t>
            </a:r>
            <a:endParaRPr/>
          </a:p>
          <a:p>
            <a:pPr marL="457200" lvl="0" indent="-298767" algn="l" rtl="0">
              <a:spcBef>
                <a:spcPts val="0"/>
              </a:spcBef>
              <a:spcAft>
                <a:spcPts val="0"/>
              </a:spcAft>
              <a:buSzPct val="100000"/>
              <a:buChar char="●"/>
            </a:pPr>
            <a:r>
              <a:rPr lang="en"/>
              <a:t>The team successfully collected and compiled immigration-related documents and Q&amp;A content from USCIS</a:t>
            </a:r>
            <a:endParaRPr/>
          </a:p>
          <a:p>
            <a:pPr marL="457200" lvl="0" indent="-298767" algn="l" rtl="0">
              <a:spcBef>
                <a:spcPts val="0"/>
              </a:spcBef>
              <a:spcAft>
                <a:spcPts val="0"/>
              </a:spcAft>
              <a:buSzPct val="100000"/>
              <a:buChar char="●"/>
            </a:pPr>
            <a:r>
              <a:rPr lang="en"/>
              <a:t>One task remained incomplete: fine-tuning the AI model for improved accuracy (10 story points)</a:t>
            </a:r>
            <a:endParaRPr/>
          </a:p>
          <a:p>
            <a:pPr marL="457200" lvl="0" indent="-298767" algn="l" rtl="0">
              <a:spcBef>
                <a:spcPts val="0"/>
              </a:spcBef>
              <a:spcAft>
                <a:spcPts val="0"/>
              </a:spcAft>
              <a:buSzPct val="100000"/>
              <a:buChar char="●"/>
            </a:pPr>
            <a:r>
              <a:rPr lang="en"/>
              <a:t>The frontend design was improved and integrated with the backend for document processing and query handling</a:t>
            </a:r>
            <a:endParaRPr/>
          </a:p>
          <a:p>
            <a:pPr marL="457200" lvl="0" indent="-298767" algn="l" rtl="0">
              <a:spcBef>
                <a:spcPts val="0"/>
              </a:spcBef>
              <a:spcAft>
                <a:spcPts val="0"/>
              </a:spcAft>
              <a:buSzPct val="100000"/>
              <a:buChar char="●"/>
            </a:pPr>
            <a:r>
              <a:rPr lang="en"/>
              <a:t>Basic AI functionality was implemented, allowing the system to provide personalized immigration advice</a:t>
            </a:r>
            <a:endParaRPr/>
          </a:p>
          <a:p>
            <a:pPr marL="457200" lvl="0" indent="-298767" algn="l" rtl="0">
              <a:spcBef>
                <a:spcPts val="0"/>
              </a:spcBef>
              <a:spcAft>
                <a:spcPts val="0"/>
              </a:spcAft>
              <a:buSzPct val="100000"/>
              <a:buChar char="●"/>
            </a:pPr>
            <a:r>
              <a:rPr lang="en"/>
              <a:t>The team identified communication as an area for improvement, particularly regarding WhatsApp responsiveness and meeting attendance</a:t>
            </a:r>
            <a:endParaRPr/>
          </a:p>
          <a:p>
            <a:pPr marL="457200" lvl="0" indent="-298767" algn="l" rtl="0">
              <a:spcBef>
                <a:spcPts val="0"/>
              </a:spcBef>
              <a:spcAft>
                <a:spcPts val="0"/>
              </a:spcAft>
              <a:buSzPct val="100000"/>
              <a:buChar char="●"/>
            </a:pPr>
            <a:r>
              <a:rPr lang="en"/>
              <a:t>For Sprint 3, the team committed to stricter deadlines, including completing components 72 hours before due dates and conducting daily standups</a:t>
            </a:r>
            <a:endParaRPr/>
          </a:p>
        </p:txBody>
      </p:sp>
      <p:pic>
        <p:nvPicPr>
          <p:cNvPr id="484" name="Google Shape;484;p40"/>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Sprint Summary (Sprint 2,Burndown chart) </a:t>
            </a:r>
            <a:endParaRPr/>
          </a:p>
          <a:p>
            <a:pPr marL="0" lvl="0" indent="0" algn="l" rtl="0">
              <a:spcBef>
                <a:spcPts val="0"/>
              </a:spcBef>
              <a:spcAft>
                <a:spcPts val="0"/>
              </a:spcAft>
              <a:buNone/>
            </a:pPr>
            <a:endParaRPr/>
          </a:p>
        </p:txBody>
      </p:sp>
      <p:sp>
        <p:nvSpPr>
          <p:cNvPr id="490" name="Google Shape;490;p41"/>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91" name="Google Shape;491;p41"/>
          <p:cNvPicPr preferRelativeResize="0"/>
          <p:nvPr/>
        </p:nvPicPr>
        <p:blipFill>
          <a:blip r:embed="rId3">
            <a:alphaModFix/>
          </a:blip>
          <a:stretch>
            <a:fillRect/>
          </a:stretch>
        </p:blipFill>
        <p:spPr>
          <a:xfrm>
            <a:off x="996275" y="1205725"/>
            <a:ext cx="8147726" cy="3768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5"/>
          <p:cNvSpPr txBox="1">
            <a:spLocks noGrp="1"/>
          </p:cNvSpPr>
          <p:nvPr>
            <p:ph type="title"/>
          </p:nvPr>
        </p:nvSpPr>
        <p:spPr>
          <a:xfrm>
            <a:off x="1319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Team Member Roles and Responsibilities</a:t>
            </a:r>
            <a:endParaRPr/>
          </a:p>
          <a:p>
            <a:pPr marL="0" lvl="0" indent="0" algn="l" rtl="0">
              <a:spcBef>
                <a:spcPts val="0"/>
              </a:spcBef>
              <a:spcAft>
                <a:spcPts val="0"/>
              </a:spcAft>
              <a:buNone/>
            </a:pPr>
            <a:endParaRPr/>
          </a:p>
        </p:txBody>
      </p:sp>
      <p:sp>
        <p:nvSpPr>
          <p:cNvPr id="292" name="Google Shape;292;p15"/>
          <p:cNvSpPr txBox="1">
            <a:spLocks noGrp="1"/>
          </p:cNvSpPr>
          <p:nvPr>
            <p:ph type="body" idx="1"/>
          </p:nvPr>
        </p:nvSpPr>
        <p:spPr>
          <a:xfrm>
            <a:off x="1303800" y="2086500"/>
            <a:ext cx="12504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solidFill>
                <a:srgbClr val="434343"/>
              </a:solidFill>
              <a:latin typeface="Maven Pro"/>
              <a:ea typeface="Maven Pro"/>
              <a:cs typeface="Maven Pro"/>
              <a:sym typeface="Maven Pro"/>
            </a:endParaRPr>
          </a:p>
          <a:p>
            <a:pPr marL="0" lvl="0" indent="0" algn="l" rtl="0">
              <a:spcBef>
                <a:spcPts val="1200"/>
              </a:spcBef>
              <a:spcAft>
                <a:spcPts val="0"/>
              </a:spcAft>
              <a:buNone/>
            </a:pPr>
            <a:endParaRPr>
              <a:solidFill>
                <a:srgbClr val="434343"/>
              </a:solidFill>
              <a:latin typeface="Maven Pro"/>
              <a:ea typeface="Maven Pro"/>
              <a:cs typeface="Maven Pro"/>
              <a:sym typeface="Maven Pro"/>
            </a:endParaRPr>
          </a:p>
          <a:p>
            <a:pPr marL="0" lvl="0" indent="0" algn="l" rtl="0">
              <a:spcBef>
                <a:spcPts val="1200"/>
              </a:spcBef>
              <a:spcAft>
                <a:spcPts val="0"/>
              </a:spcAft>
              <a:buNone/>
            </a:pPr>
            <a:endParaRPr>
              <a:solidFill>
                <a:srgbClr val="434343"/>
              </a:solidFill>
              <a:latin typeface="Maven Pro"/>
              <a:ea typeface="Maven Pro"/>
              <a:cs typeface="Maven Pro"/>
              <a:sym typeface="Maven Pro"/>
            </a:endParaRPr>
          </a:p>
          <a:p>
            <a:pPr marL="0" lvl="0" indent="0" algn="l" rtl="0">
              <a:spcBef>
                <a:spcPts val="1200"/>
              </a:spcBef>
              <a:spcAft>
                <a:spcPts val="0"/>
              </a:spcAft>
              <a:buNone/>
            </a:pPr>
            <a:r>
              <a:rPr lang="en" sz="1000">
                <a:solidFill>
                  <a:srgbClr val="434343"/>
                </a:solidFill>
                <a:latin typeface="Maven Pro"/>
                <a:ea typeface="Maven Pro"/>
                <a:cs typeface="Maven Pro"/>
                <a:sym typeface="Maven Pro"/>
              </a:rPr>
              <a:t>Matt Borkowski </a:t>
            </a:r>
            <a:endParaRPr sz="1000">
              <a:solidFill>
                <a:srgbClr val="434343"/>
              </a:solidFill>
              <a:latin typeface="Maven Pro"/>
              <a:ea typeface="Maven Pro"/>
              <a:cs typeface="Maven Pro"/>
              <a:sym typeface="Maven Pro"/>
            </a:endParaRPr>
          </a:p>
          <a:p>
            <a:pPr marL="0" lvl="0" indent="0" algn="l" rtl="0">
              <a:spcBef>
                <a:spcPts val="1200"/>
              </a:spcBef>
              <a:spcAft>
                <a:spcPts val="0"/>
              </a:spcAft>
              <a:buNone/>
            </a:pPr>
            <a:r>
              <a:rPr lang="en" b="1">
                <a:solidFill>
                  <a:srgbClr val="434343"/>
                </a:solidFill>
                <a:latin typeface="Maven Pro"/>
                <a:ea typeface="Maven Pro"/>
                <a:cs typeface="Maven Pro"/>
                <a:sym typeface="Maven Pro"/>
              </a:rPr>
              <a:t>Developer</a:t>
            </a:r>
            <a:endParaRPr b="1">
              <a:solidFill>
                <a:srgbClr val="434343"/>
              </a:solidFill>
              <a:latin typeface="Maven Pro"/>
              <a:ea typeface="Maven Pro"/>
              <a:cs typeface="Maven Pro"/>
              <a:sym typeface="Maven Pro"/>
            </a:endParaRPr>
          </a:p>
          <a:p>
            <a:pPr marL="0" lvl="0" indent="0" algn="l" rtl="0">
              <a:spcBef>
                <a:spcPts val="1200"/>
              </a:spcBef>
              <a:spcAft>
                <a:spcPts val="1200"/>
              </a:spcAft>
              <a:buNone/>
            </a:pPr>
            <a:r>
              <a:rPr lang="en" sz="1100" b="1">
                <a:solidFill>
                  <a:srgbClr val="434343"/>
                </a:solidFill>
                <a:latin typeface="Maven Pro"/>
                <a:ea typeface="Maven Pro"/>
                <a:cs typeface="Maven Pro"/>
                <a:sym typeface="Maven Pro"/>
              </a:rPr>
              <a:t>SCRUM Master</a:t>
            </a:r>
            <a:endParaRPr sz="1100" b="1">
              <a:solidFill>
                <a:srgbClr val="434343"/>
              </a:solidFill>
              <a:latin typeface="Maven Pro"/>
              <a:ea typeface="Maven Pro"/>
              <a:cs typeface="Maven Pro"/>
              <a:sym typeface="Maven Pro"/>
            </a:endParaRPr>
          </a:p>
        </p:txBody>
      </p:sp>
      <p:sp>
        <p:nvSpPr>
          <p:cNvPr id="293" name="Google Shape;293;p15"/>
          <p:cNvSpPr txBox="1">
            <a:spLocks noGrp="1"/>
          </p:cNvSpPr>
          <p:nvPr>
            <p:ph type="body" idx="1"/>
          </p:nvPr>
        </p:nvSpPr>
        <p:spPr>
          <a:xfrm>
            <a:off x="2756825" y="2086500"/>
            <a:ext cx="12504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sz="1000"/>
              <a:t>Miles ZhengFerrari</a:t>
            </a:r>
            <a:endParaRPr sz="1000"/>
          </a:p>
          <a:p>
            <a:pPr marL="0" lvl="0" indent="0" algn="l" rtl="0">
              <a:spcBef>
                <a:spcPts val="1200"/>
              </a:spcBef>
              <a:spcAft>
                <a:spcPts val="0"/>
              </a:spcAft>
              <a:buNone/>
            </a:pPr>
            <a:r>
              <a:rPr lang="en" b="1">
                <a:solidFill>
                  <a:srgbClr val="434343"/>
                </a:solidFill>
                <a:latin typeface="Maven Pro"/>
                <a:ea typeface="Maven Pro"/>
                <a:cs typeface="Maven Pro"/>
                <a:sym typeface="Maven Pro"/>
              </a:rPr>
              <a:t>Developer</a:t>
            </a:r>
            <a:r>
              <a:rPr lang="en"/>
              <a:t> </a:t>
            </a:r>
            <a:endParaRPr/>
          </a:p>
          <a:p>
            <a:pPr marL="0" lvl="0" indent="0" algn="l" rtl="0">
              <a:spcBef>
                <a:spcPts val="1200"/>
              </a:spcBef>
              <a:spcAft>
                <a:spcPts val="1200"/>
              </a:spcAft>
              <a:buNone/>
            </a:pPr>
            <a:r>
              <a:rPr lang="en" sz="1100" b="1">
                <a:solidFill>
                  <a:srgbClr val="434343"/>
                </a:solidFill>
                <a:latin typeface="Maven Pro"/>
                <a:ea typeface="Maven Pro"/>
                <a:cs typeface="Maven Pro"/>
                <a:sym typeface="Maven Pro"/>
              </a:rPr>
              <a:t>Team Leader</a:t>
            </a:r>
            <a:endParaRPr sz="1100"/>
          </a:p>
        </p:txBody>
      </p:sp>
      <p:sp>
        <p:nvSpPr>
          <p:cNvPr id="294" name="Google Shape;294;p15"/>
          <p:cNvSpPr txBox="1">
            <a:spLocks noGrp="1"/>
          </p:cNvSpPr>
          <p:nvPr>
            <p:ph type="body" idx="1"/>
          </p:nvPr>
        </p:nvSpPr>
        <p:spPr>
          <a:xfrm>
            <a:off x="4209850" y="2086500"/>
            <a:ext cx="12504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sz="1000"/>
              <a:t>Nuvorish  Paul </a:t>
            </a:r>
            <a:endParaRPr sz="1000"/>
          </a:p>
          <a:p>
            <a:pPr marL="0" lvl="0" indent="0" algn="l" rtl="0">
              <a:spcBef>
                <a:spcPts val="1200"/>
              </a:spcBef>
              <a:spcAft>
                <a:spcPts val="1200"/>
              </a:spcAft>
              <a:buNone/>
            </a:pPr>
            <a:r>
              <a:rPr lang="en" b="1">
                <a:solidFill>
                  <a:srgbClr val="434343"/>
                </a:solidFill>
                <a:latin typeface="Maven Pro"/>
                <a:ea typeface="Maven Pro"/>
                <a:cs typeface="Maven Pro"/>
                <a:sym typeface="Maven Pro"/>
              </a:rPr>
              <a:t>Developer</a:t>
            </a:r>
            <a:endParaRPr/>
          </a:p>
        </p:txBody>
      </p:sp>
      <p:sp>
        <p:nvSpPr>
          <p:cNvPr id="295" name="Google Shape;295;p15"/>
          <p:cNvSpPr txBox="1">
            <a:spLocks noGrp="1"/>
          </p:cNvSpPr>
          <p:nvPr>
            <p:ph type="body" idx="1"/>
          </p:nvPr>
        </p:nvSpPr>
        <p:spPr>
          <a:xfrm>
            <a:off x="5689400" y="2086500"/>
            <a:ext cx="12504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sz="1000"/>
              <a:t>Raj Rahul Parekh</a:t>
            </a:r>
            <a:endParaRPr sz="1000"/>
          </a:p>
          <a:p>
            <a:pPr marL="0" lvl="0" indent="0" algn="l" rtl="0">
              <a:spcBef>
                <a:spcPts val="1200"/>
              </a:spcBef>
              <a:spcAft>
                <a:spcPts val="1200"/>
              </a:spcAft>
              <a:buNone/>
            </a:pPr>
            <a:r>
              <a:rPr lang="en" b="1">
                <a:solidFill>
                  <a:srgbClr val="434343"/>
                </a:solidFill>
                <a:latin typeface="Maven Pro"/>
                <a:ea typeface="Maven Pro"/>
                <a:cs typeface="Maven Pro"/>
                <a:sym typeface="Maven Pro"/>
              </a:rPr>
              <a:t>Developer</a:t>
            </a:r>
            <a:endParaRPr/>
          </a:p>
        </p:txBody>
      </p:sp>
      <p:sp>
        <p:nvSpPr>
          <p:cNvPr id="296" name="Google Shape;296;p15"/>
          <p:cNvSpPr txBox="1">
            <a:spLocks noGrp="1"/>
          </p:cNvSpPr>
          <p:nvPr>
            <p:ph type="body" idx="1"/>
          </p:nvPr>
        </p:nvSpPr>
        <p:spPr>
          <a:xfrm>
            <a:off x="7083900" y="2086500"/>
            <a:ext cx="15162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sz="1000"/>
              <a:t>Santhosh Charudatta</a:t>
            </a:r>
            <a:endParaRPr sz="1000"/>
          </a:p>
          <a:p>
            <a:pPr marL="0" lvl="0" indent="0" algn="l" rtl="0">
              <a:spcBef>
                <a:spcPts val="1200"/>
              </a:spcBef>
              <a:spcAft>
                <a:spcPts val="1200"/>
              </a:spcAft>
              <a:buNone/>
            </a:pPr>
            <a:r>
              <a:rPr lang="en" b="1">
                <a:solidFill>
                  <a:srgbClr val="434343"/>
                </a:solidFill>
                <a:latin typeface="Maven Pro"/>
                <a:ea typeface="Maven Pro"/>
                <a:cs typeface="Maven Pro"/>
                <a:sym typeface="Maven Pro"/>
              </a:rPr>
              <a:t>Developer</a:t>
            </a:r>
            <a:endParaRPr/>
          </a:p>
        </p:txBody>
      </p:sp>
      <p:sp>
        <p:nvSpPr>
          <p:cNvPr id="297" name="Google Shape;297;p15"/>
          <p:cNvSpPr txBox="1"/>
          <p:nvPr/>
        </p:nvSpPr>
        <p:spPr>
          <a:xfrm>
            <a:off x="1271100" y="4354725"/>
            <a:ext cx="6786000" cy="5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i="1">
                <a:solidFill>
                  <a:schemeClr val="dk2"/>
                </a:solidFill>
                <a:latin typeface="Nunito"/>
                <a:ea typeface="Nunito"/>
                <a:cs typeface="Nunito"/>
                <a:sym typeface="Nunito"/>
              </a:rPr>
              <a:t>All team members collaborate as developers, contributing to coding, testing, and feature development.</a:t>
            </a:r>
            <a:endParaRPr sz="1300" i="1">
              <a:solidFill>
                <a:schemeClr val="dk2"/>
              </a:solidFill>
              <a:latin typeface="Nunito"/>
              <a:ea typeface="Nunito"/>
              <a:cs typeface="Nunito"/>
              <a:sym typeface="Nunito"/>
            </a:endParaRPr>
          </a:p>
        </p:txBody>
      </p:sp>
      <p:pic>
        <p:nvPicPr>
          <p:cNvPr id="298" name="Google Shape;298;p15"/>
          <p:cNvPicPr preferRelativeResize="0"/>
          <p:nvPr/>
        </p:nvPicPr>
        <p:blipFill>
          <a:blip r:embed="rId3">
            <a:alphaModFix/>
          </a:blip>
          <a:stretch>
            <a:fillRect/>
          </a:stretch>
        </p:blipFill>
        <p:spPr>
          <a:xfrm>
            <a:off x="5601200" y="1490225"/>
            <a:ext cx="1341750" cy="1736752"/>
          </a:xfrm>
          <a:prstGeom prst="rect">
            <a:avLst/>
          </a:prstGeom>
          <a:noFill/>
          <a:ln>
            <a:noFill/>
          </a:ln>
        </p:spPr>
      </p:pic>
      <p:pic>
        <p:nvPicPr>
          <p:cNvPr id="299" name="Google Shape;299;p15"/>
          <p:cNvPicPr preferRelativeResize="0"/>
          <p:nvPr/>
        </p:nvPicPr>
        <p:blipFill rotWithShape="1">
          <a:blip r:embed="rId4">
            <a:alphaModFix/>
          </a:blip>
          <a:srcRect l="14111" t="11386"/>
          <a:stretch/>
        </p:blipFill>
        <p:spPr>
          <a:xfrm>
            <a:off x="2742325" y="1490225"/>
            <a:ext cx="1288026" cy="1736751"/>
          </a:xfrm>
          <a:prstGeom prst="rect">
            <a:avLst/>
          </a:prstGeom>
          <a:noFill/>
          <a:ln>
            <a:noFill/>
          </a:ln>
        </p:spPr>
      </p:pic>
      <p:pic>
        <p:nvPicPr>
          <p:cNvPr id="300" name="Google Shape;300;p15"/>
          <p:cNvPicPr preferRelativeResize="0"/>
          <p:nvPr/>
        </p:nvPicPr>
        <p:blipFill rotWithShape="1">
          <a:blip r:embed="rId5">
            <a:alphaModFix/>
          </a:blip>
          <a:srcRect l="20008" t="18153" r="19322" b="22364"/>
          <a:stretch/>
        </p:blipFill>
        <p:spPr>
          <a:xfrm>
            <a:off x="8259600" y="4276425"/>
            <a:ext cx="884400" cy="867075"/>
          </a:xfrm>
          <a:prstGeom prst="rect">
            <a:avLst/>
          </a:prstGeom>
          <a:noFill/>
          <a:ln>
            <a:noFill/>
          </a:ln>
        </p:spPr>
      </p:pic>
      <p:pic>
        <p:nvPicPr>
          <p:cNvPr id="301" name="Google Shape;301;p15"/>
          <p:cNvPicPr preferRelativeResize="0"/>
          <p:nvPr/>
        </p:nvPicPr>
        <p:blipFill>
          <a:blip r:embed="rId6">
            <a:alphaModFix/>
          </a:blip>
          <a:stretch>
            <a:fillRect/>
          </a:stretch>
        </p:blipFill>
        <p:spPr>
          <a:xfrm>
            <a:off x="7168950" y="1490234"/>
            <a:ext cx="1250400" cy="1736740"/>
          </a:xfrm>
          <a:prstGeom prst="rect">
            <a:avLst/>
          </a:prstGeom>
          <a:noFill/>
          <a:ln>
            <a:noFill/>
          </a:ln>
        </p:spPr>
      </p:pic>
      <p:pic>
        <p:nvPicPr>
          <p:cNvPr id="302" name="Google Shape;302;p15"/>
          <p:cNvPicPr preferRelativeResize="0"/>
          <p:nvPr/>
        </p:nvPicPr>
        <p:blipFill>
          <a:blip r:embed="rId7">
            <a:alphaModFix/>
          </a:blip>
          <a:stretch>
            <a:fillRect/>
          </a:stretch>
        </p:blipFill>
        <p:spPr>
          <a:xfrm>
            <a:off x="4189000" y="1496050"/>
            <a:ext cx="1288025" cy="1725100"/>
          </a:xfrm>
          <a:prstGeom prst="rect">
            <a:avLst/>
          </a:prstGeom>
          <a:noFill/>
          <a:ln>
            <a:noFill/>
          </a:ln>
        </p:spPr>
      </p:pic>
      <p:pic>
        <p:nvPicPr>
          <p:cNvPr id="303" name="Google Shape;303;p15"/>
          <p:cNvPicPr preferRelativeResize="0"/>
          <p:nvPr/>
        </p:nvPicPr>
        <p:blipFill rotWithShape="1">
          <a:blip r:embed="rId8">
            <a:alphaModFix/>
          </a:blip>
          <a:srcRect l="38130" r="10341"/>
          <a:stretch/>
        </p:blipFill>
        <p:spPr>
          <a:xfrm>
            <a:off x="1234825" y="1496050"/>
            <a:ext cx="1341748" cy="1725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Sprint 3  Backlog </a:t>
            </a:r>
            <a:endParaRPr/>
          </a:p>
          <a:p>
            <a:pPr marL="0" lvl="0" indent="0" algn="l" rtl="0">
              <a:spcBef>
                <a:spcPts val="0"/>
              </a:spcBef>
              <a:spcAft>
                <a:spcPts val="0"/>
              </a:spcAft>
              <a:buNone/>
            </a:pPr>
            <a:r>
              <a:rPr lang="en"/>
              <a:t>Stories or Tasks committed for this Sprint</a:t>
            </a:r>
            <a:endParaRPr/>
          </a:p>
          <a:p>
            <a:pPr marL="0" lvl="0" indent="0" algn="l" rtl="0">
              <a:spcBef>
                <a:spcPts val="0"/>
              </a:spcBef>
              <a:spcAft>
                <a:spcPts val="0"/>
              </a:spcAft>
              <a:buNone/>
            </a:pPr>
            <a:endParaRPr/>
          </a:p>
        </p:txBody>
      </p:sp>
      <p:pic>
        <p:nvPicPr>
          <p:cNvPr id="497" name="Google Shape;497;p42"/>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
        <p:nvSpPr>
          <p:cNvPr id="498" name="Google Shape;498;p42"/>
          <p:cNvSpPr txBox="1">
            <a:spLocks noGrp="1"/>
          </p:cNvSpPr>
          <p:nvPr>
            <p:ph type="body" idx="1"/>
          </p:nvPr>
        </p:nvSpPr>
        <p:spPr>
          <a:xfrm>
            <a:off x="1143000" y="1502825"/>
            <a:ext cx="7191300" cy="3408000"/>
          </a:xfrm>
          <a:prstGeom prst="rect">
            <a:avLst/>
          </a:prstGeom>
        </p:spPr>
        <p:txBody>
          <a:bodyPr spcFirstLastPara="1" wrap="square" lIns="91425" tIns="91425" rIns="91425" bIns="91425" anchor="t" anchorCtr="0">
            <a:normAutofit fontScale="85000" lnSpcReduction="20000"/>
          </a:bodyPr>
          <a:lstStyle/>
          <a:p>
            <a:pPr marL="0" lvl="0" indent="0" algn="l" rtl="0">
              <a:spcBef>
                <a:spcPts val="1200"/>
              </a:spcBef>
              <a:spcAft>
                <a:spcPts val="0"/>
              </a:spcAft>
              <a:buNone/>
            </a:pPr>
            <a:r>
              <a:rPr lang="en" sz="1100" b="1">
                <a:solidFill>
                  <a:srgbClr val="000000"/>
                </a:solidFill>
                <a:latin typeface="Arial"/>
                <a:ea typeface="Arial"/>
                <a:cs typeface="Arial"/>
                <a:sym typeface="Arial"/>
              </a:rPr>
              <a:t>User Story/Task ID: 3.1</a:t>
            </a:r>
            <a:endParaRPr sz="1100" b="1">
              <a:solidFill>
                <a:srgbClr val="000000"/>
              </a:solidFill>
              <a:latin typeface="Arial"/>
              <a:ea typeface="Arial"/>
              <a:cs typeface="Arial"/>
              <a:sym typeface="Arial"/>
            </a:endParaRPr>
          </a:p>
          <a:p>
            <a:pPr marL="457200" lvl="0" indent="-287972" algn="l" rtl="0">
              <a:spcBef>
                <a:spcPts val="1200"/>
              </a:spcBef>
              <a:spcAft>
                <a:spcPts val="0"/>
              </a:spcAft>
              <a:buClr>
                <a:srgbClr val="000000"/>
              </a:buClr>
              <a:buSzPct val="100000"/>
              <a:buFont typeface="Arial"/>
              <a:buChar char="●"/>
            </a:pPr>
            <a:r>
              <a:rPr lang="en" sz="1100" b="1">
                <a:solidFill>
                  <a:srgbClr val="000000"/>
                </a:solidFill>
                <a:latin typeface="Arial"/>
                <a:ea typeface="Arial"/>
                <a:cs typeface="Arial"/>
                <a:sym typeface="Arial"/>
              </a:rPr>
              <a:t>Description:</a:t>
            </a:r>
            <a:r>
              <a:rPr lang="en" sz="1100">
                <a:solidFill>
                  <a:srgbClr val="000000"/>
                </a:solidFill>
                <a:latin typeface="Arial"/>
                <a:ea typeface="Arial"/>
                <a:cs typeface="Arial"/>
                <a:sym typeface="Arial"/>
              </a:rPr>
              <a:t> As a developer, I want to verify the performance of the vector database so that the AI Advisor retrieves accurate and efficient search results for immigration-related queries.</a:t>
            </a:r>
            <a:endParaRPr sz="1100">
              <a:solidFill>
                <a:srgbClr val="000000"/>
              </a:solidFill>
              <a:latin typeface="Arial"/>
              <a:ea typeface="Arial"/>
              <a:cs typeface="Arial"/>
              <a:sym typeface="Arial"/>
            </a:endParaRPr>
          </a:p>
          <a:p>
            <a:pPr marL="457200" lvl="0" indent="-287972" algn="l" rtl="0">
              <a:spcBef>
                <a:spcPts val="0"/>
              </a:spcBef>
              <a:spcAft>
                <a:spcPts val="0"/>
              </a:spcAft>
              <a:buClr>
                <a:srgbClr val="000000"/>
              </a:buClr>
              <a:buSzPct val="100000"/>
              <a:buFont typeface="Arial"/>
              <a:buChar char="●"/>
            </a:pPr>
            <a:r>
              <a:rPr lang="en" sz="1100" b="1">
                <a:solidFill>
                  <a:srgbClr val="000000"/>
                </a:solidFill>
                <a:latin typeface="Arial"/>
                <a:ea typeface="Arial"/>
                <a:cs typeface="Arial"/>
                <a:sym typeface="Arial"/>
              </a:rPr>
              <a:t>Acceptance Criteria:</a:t>
            </a:r>
            <a:r>
              <a:rPr lang="en" sz="1100">
                <a:solidFill>
                  <a:srgbClr val="000000"/>
                </a:solidFill>
                <a:latin typeface="Arial"/>
                <a:ea typeface="Arial"/>
                <a:cs typeface="Arial"/>
                <a:sym typeface="Arial"/>
              </a:rPr>
              <a:t> The vector database achieves at least 95% accuracy, responds in under 200ms, and passes load testing without crashes.</a:t>
            </a:r>
            <a:endParaRPr sz="1100">
              <a:solidFill>
                <a:srgbClr val="000000"/>
              </a:solidFill>
              <a:latin typeface="Arial"/>
              <a:ea typeface="Arial"/>
              <a:cs typeface="Arial"/>
              <a:sym typeface="Arial"/>
            </a:endParaRPr>
          </a:p>
          <a:p>
            <a:pPr marL="457200" lvl="0" indent="-287972" algn="l" rtl="0">
              <a:spcBef>
                <a:spcPts val="0"/>
              </a:spcBef>
              <a:spcAft>
                <a:spcPts val="0"/>
              </a:spcAft>
              <a:buClr>
                <a:srgbClr val="000000"/>
              </a:buClr>
              <a:buSzPct val="100000"/>
              <a:buFont typeface="Arial"/>
              <a:buChar char="●"/>
            </a:pPr>
            <a:r>
              <a:rPr lang="en" sz="1100" b="1">
                <a:solidFill>
                  <a:srgbClr val="000000"/>
                </a:solidFill>
                <a:latin typeface="Arial"/>
                <a:ea typeface="Arial"/>
                <a:cs typeface="Arial"/>
                <a:sym typeface="Arial"/>
              </a:rPr>
              <a:t>Story Points:</a:t>
            </a:r>
            <a:r>
              <a:rPr lang="en" sz="1100">
                <a:solidFill>
                  <a:srgbClr val="000000"/>
                </a:solidFill>
                <a:latin typeface="Arial"/>
                <a:ea typeface="Arial"/>
                <a:cs typeface="Arial"/>
                <a:sym typeface="Arial"/>
              </a:rPr>
              <a:t> 3</a:t>
            </a:r>
            <a:endParaRPr sz="1100" b="1">
              <a:solidFill>
                <a:srgbClr val="000000"/>
              </a:solidFill>
              <a:latin typeface="Arial"/>
              <a:ea typeface="Arial"/>
              <a:cs typeface="Arial"/>
              <a:sym typeface="Arial"/>
            </a:endParaRPr>
          </a:p>
          <a:p>
            <a:pPr marL="0" lvl="0" indent="0" algn="l" rtl="0">
              <a:spcBef>
                <a:spcPts val="1200"/>
              </a:spcBef>
              <a:spcAft>
                <a:spcPts val="0"/>
              </a:spcAft>
              <a:buNone/>
            </a:pPr>
            <a:r>
              <a:rPr lang="en" sz="1100" b="1">
                <a:solidFill>
                  <a:srgbClr val="000000"/>
                </a:solidFill>
                <a:latin typeface="Arial"/>
                <a:ea typeface="Arial"/>
                <a:cs typeface="Arial"/>
                <a:sym typeface="Arial"/>
              </a:rPr>
              <a:t>User Story/Task ID: 3.2</a:t>
            </a:r>
            <a:endParaRPr sz="1100" b="1">
              <a:solidFill>
                <a:srgbClr val="000000"/>
              </a:solidFill>
              <a:latin typeface="Arial"/>
              <a:ea typeface="Arial"/>
              <a:cs typeface="Arial"/>
              <a:sym typeface="Arial"/>
            </a:endParaRPr>
          </a:p>
          <a:p>
            <a:pPr marL="457200" lvl="0" indent="-287972" algn="l" rtl="0">
              <a:spcBef>
                <a:spcPts val="1200"/>
              </a:spcBef>
              <a:spcAft>
                <a:spcPts val="0"/>
              </a:spcAft>
              <a:buClr>
                <a:srgbClr val="000000"/>
              </a:buClr>
              <a:buSzPct val="100000"/>
              <a:buFont typeface="Arial"/>
              <a:buChar char="●"/>
            </a:pPr>
            <a:r>
              <a:rPr lang="en" sz="1100" b="1">
                <a:solidFill>
                  <a:srgbClr val="000000"/>
                </a:solidFill>
                <a:latin typeface="Arial"/>
                <a:ea typeface="Arial"/>
                <a:cs typeface="Arial"/>
                <a:sym typeface="Arial"/>
              </a:rPr>
              <a:t>Description:</a:t>
            </a:r>
            <a:r>
              <a:rPr lang="en" sz="1100">
                <a:solidFill>
                  <a:srgbClr val="000000"/>
                </a:solidFill>
                <a:latin typeface="Arial"/>
                <a:ea typeface="Arial"/>
                <a:cs typeface="Arial"/>
                <a:sym typeface="Arial"/>
              </a:rPr>
              <a:t> As a student, I want the front-end to display AI-generated summaries of my immigration documents so that I can quickly understand the key points of my I-20.</a:t>
            </a:r>
            <a:endParaRPr sz="1100">
              <a:solidFill>
                <a:srgbClr val="000000"/>
              </a:solidFill>
              <a:latin typeface="Arial"/>
              <a:ea typeface="Arial"/>
              <a:cs typeface="Arial"/>
              <a:sym typeface="Arial"/>
            </a:endParaRPr>
          </a:p>
          <a:p>
            <a:pPr marL="457200" lvl="0" indent="-287972" algn="l" rtl="0">
              <a:spcBef>
                <a:spcPts val="0"/>
              </a:spcBef>
              <a:spcAft>
                <a:spcPts val="0"/>
              </a:spcAft>
              <a:buClr>
                <a:srgbClr val="000000"/>
              </a:buClr>
              <a:buSzPct val="100000"/>
              <a:buFont typeface="Arial"/>
              <a:buChar char="●"/>
            </a:pPr>
            <a:r>
              <a:rPr lang="en" sz="1100" b="1">
                <a:solidFill>
                  <a:srgbClr val="000000"/>
                </a:solidFill>
                <a:latin typeface="Arial"/>
                <a:ea typeface="Arial"/>
                <a:cs typeface="Arial"/>
                <a:sym typeface="Arial"/>
              </a:rPr>
              <a:t>Acceptance Criteria:</a:t>
            </a:r>
            <a:r>
              <a:rPr lang="en" sz="1100">
                <a:solidFill>
                  <a:srgbClr val="000000"/>
                </a:solidFill>
                <a:latin typeface="Arial"/>
                <a:ea typeface="Arial"/>
                <a:cs typeface="Arial"/>
                <a:sym typeface="Arial"/>
              </a:rPr>
              <a:t> AI summaries are displayed correctly for 90% of uploaded documents, the design is responsive, and summaries refresh with a single click.</a:t>
            </a:r>
            <a:endParaRPr sz="1100">
              <a:solidFill>
                <a:srgbClr val="000000"/>
              </a:solidFill>
              <a:latin typeface="Arial"/>
              <a:ea typeface="Arial"/>
              <a:cs typeface="Arial"/>
              <a:sym typeface="Arial"/>
            </a:endParaRPr>
          </a:p>
          <a:p>
            <a:pPr marL="457200" lvl="0" indent="-287972" algn="l" rtl="0">
              <a:spcBef>
                <a:spcPts val="0"/>
              </a:spcBef>
              <a:spcAft>
                <a:spcPts val="0"/>
              </a:spcAft>
              <a:buClr>
                <a:srgbClr val="000000"/>
              </a:buClr>
              <a:buSzPct val="100000"/>
              <a:buFont typeface="Arial"/>
              <a:buChar char="●"/>
            </a:pPr>
            <a:r>
              <a:rPr lang="en" sz="1100" b="1">
                <a:solidFill>
                  <a:srgbClr val="000000"/>
                </a:solidFill>
                <a:latin typeface="Arial"/>
                <a:ea typeface="Arial"/>
                <a:cs typeface="Arial"/>
                <a:sym typeface="Arial"/>
              </a:rPr>
              <a:t>Story Points:</a:t>
            </a:r>
            <a:r>
              <a:rPr lang="en" sz="1100">
                <a:solidFill>
                  <a:srgbClr val="000000"/>
                </a:solidFill>
                <a:latin typeface="Arial"/>
                <a:ea typeface="Arial"/>
                <a:cs typeface="Arial"/>
                <a:sym typeface="Arial"/>
              </a:rPr>
              <a:t> 3</a:t>
            </a:r>
            <a:endParaRPr sz="1100" b="1">
              <a:solidFill>
                <a:srgbClr val="000000"/>
              </a:solidFill>
              <a:latin typeface="Arial"/>
              <a:ea typeface="Arial"/>
              <a:cs typeface="Arial"/>
              <a:sym typeface="Arial"/>
            </a:endParaRPr>
          </a:p>
          <a:p>
            <a:pPr marL="0" lvl="0" indent="0" algn="l" rtl="0">
              <a:spcBef>
                <a:spcPts val="1200"/>
              </a:spcBef>
              <a:spcAft>
                <a:spcPts val="0"/>
              </a:spcAft>
              <a:buNone/>
            </a:pPr>
            <a:r>
              <a:rPr lang="en" sz="1100" b="1">
                <a:solidFill>
                  <a:srgbClr val="000000"/>
                </a:solidFill>
                <a:latin typeface="Arial"/>
                <a:ea typeface="Arial"/>
                <a:cs typeface="Arial"/>
                <a:sym typeface="Arial"/>
              </a:rPr>
              <a:t>User Story/Task ID: 3.3</a:t>
            </a:r>
            <a:endParaRPr sz="1100" b="1">
              <a:solidFill>
                <a:srgbClr val="000000"/>
              </a:solidFill>
              <a:latin typeface="Arial"/>
              <a:ea typeface="Arial"/>
              <a:cs typeface="Arial"/>
              <a:sym typeface="Arial"/>
            </a:endParaRPr>
          </a:p>
          <a:p>
            <a:pPr marL="457200" lvl="0" indent="-287972" algn="l" rtl="0">
              <a:spcBef>
                <a:spcPts val="1200"/>
              </a:spcBef>
              <a:spcAft>
                <a:spcPts val="0"/>
              </a:spcAft>
              <a:buClr>
                <a:srgbClr val="000000"/>
              </a:buClr>
              <a:buSzPct val="100000"/>
              <a:buFont typeface="Arial"/>
              <a:buChar char="●"/>
            </a:pPr>
            <a:r>
              <a:rPr lang="en" sz="1100" b="1">
                <a:solidFill>
                  <a:srgbClr val="000000"/>
                </a:solidFill>
                <a:latin typeface="Arial"/>
                <a:ea typeface="Arial"/>
                <a:cs typeface="Arial"/>
                <a:sym typeface="Arial"/>
              </a:rPr>
              <a:t>Description:</a:t>
            </a:r>
            <a:r>
              <a:rPr lang="en" sz="1100">
                <a:solidFill>
                  <a:srgbClr val="000000"/>
                </a:solidFill>
                <a:latin typeface="Arial"/>
                <a:ea typeface="Arial"/>
                <a:cs typeface="Arial"/>
                <a:sym typeface="Arial"/>
              </a:rPr>
              <a:t> As a developer, I want the system to be optimized for performance and efficiency so that users experience faster processing times and smoother interactions.</a:t>
            </a:r>
            <a:endParaRPr sz="1100">
              <a:solidFill>
                <a:srgbClr val="000000"/>
              </a:solidFill>
              <a:latin typeface="Arial"/>
              <a:ea typeface="Arial"/>
              <a:cs typeface="Arial"/>
              <a:sym typeface="Arial"/>
            </a:endParaRPr>
          </a:p>
          <a:p>
            <a:pPr marL="457200" lvl="0" indent="-287972" algn="l" rtl="0">
              <a:spcBef>
                <a:spcPts val="0"/>
              </a:spcBef>
              <a:spcAft>
                <a:spcPts val="0"/>
              </a:spcAft>
              <a:buClr>
                <a:srgbClr val="000000"/>
              </a:buClr>
              <a:buSzPct val="100000"/>
              <a:buFont typeface="Arial"/>
              <a:buChar char="●"/>
            </a:pPr>
            <a:r>
              <a:rPr lang="en" sz="1100" b="1">
                <a:solidFill>
                  <a:srgbClr val="000000"/>
                </a:solidFill>
                <a:latin typeface="Arial"/>
                <a:ea typeface="Arial"/>
                <a:cs typeface="Arial"/>
                <a:sym typeface="Arial"/>
              </a:rPr>
              <a:t>Acceptance Criteria:</a:t>
            </a:r>
            <a:r>
              <a:rPr lang="en" sz="1100">
                <a:solidFill>
                  <a:srgbClr val="000000"/>
                </a:solidFill>
                <a:latin typeface="Arial"/>
                <a:ea typeface="Arial"/>
                <a:cs typeface="Arial"/>
                <a:sym typeface="Arial"/>
              </a:rPr>
              <a:t> AI outputs load in under 5 seconds, memory usage is stable over 24 hours, and database query times improve by 30%.</a:t>
            </a:r>
            <a:endParaRPr sz="1100">
              <a:solidFill>
                <a:srgbClr val="000000"/>
              </a:solidFill>
              <a:latin typeface="Arial"/>
              <a:ea typeface="Arial"/>
              <a:cs typeface="Arial"/>
              <a:sym typeface="Arial"/>
            </a:endParaRPr>
          </a:p>
          <a:p>
            <a:pPr marL="457200" lvl="0" indent="-287972" algn="l" rtl="0">
              <a:spcBef>
                <a:spcPts val="0"/>
              </a:spcBef>
              <a:spcAft>
                <a:spcPts val="0"/>
              </a:spcAft>
              <a:buClr>
                <a:srgbClr val="000000"/>
              </a:buClr>
              <a:buSzPct val="100000"/>
              <a:buFont typeface="Arial"/>
              <a:buChar char="●"/>
            </a:pPr>
            <a:r>
              <a:rPr lang="en" sz="1100" b="1">
                <a:solidFill>
                  <a:srgbClr val="000000"/>
                </a:solidFill>
                <a:latin typeface="Arial"/>
                <a:ea typeface="Arial"/>
                <a:cs typeface="Arial"/>
                <a:sym typeface="Arial"/>
              </a:rPr>
              <a:t>Story Points:</a:t>
            </a:r>
            <a:r>
              <a:rPr lang="en" sz="1100">
                <a:solidFill>
                  <a:srgbClr val="000000"/>
                </a:solidFill>
                <a:latin typeface="Arial"/>
                <a:ea typeface="Arial"/>
                <a:cs typeface="Arial"/>
                <a:sym typeface="Arial"/>
              </a:rPr>
              <a:t> 5</a:t>
            </a:r>
            <a:endParaRPr sz="1100" b="1">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Sprint 3  Backlog </a:t>
            </a:r>
            <a:endParaRPr/>
          </a:p>
          <a:p>
            <a:pPr marL="0" lvl="0" indent="0" algn="l" rtl="0">
              <a:spcBef>
                <a:spcPts val="0"/>
              </a:spcBef>
              <a:spcAft>
                <a:spcPts val="0"/>
              </a:spcAft>
              <a:buNone/>
            </a:pPr>
            <a:r>
              <a:rPr lang="en"/>
              <a:t>Stories or Tasks committed for this Sprint</a:t>
            </a:r>
            <a:endParaRPr/>
          </a:p>
          <a:p>
            <a:pPr marL="0" lvl="0" indent="0" algn="l" rtl="0">
              <a:spcBef>
                <a:spcPts val="0"/>
              </a:spcBef>
              <a:spcAft>
                <a:spcPts val="0"/>
              </a:spcAft>
              <a:buNone/>
            </a:pPr>
            <a:endParaRPr/>
          </a:p>
        </p:txBody>
      </p:sp>
      <p:pic>
        <p:nvPicPr>
          <p:cNvPr id="504" name="Google Shape;504;p43"/>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
        <p:nvSpPr>
          <p:cNvPr id="505" name="Google Shape;505;p43"/>
          <p:cNvSpPr txBox="1">
            <a:spLocks noGrp="1"/>
          </p:cNvSpPr>
          <p:nvPr>
            <p:ph type="body" idx="1"/>
          </p:nvPr>
        </p:nvSpPr>
        <p:spPr>
          <a:xfrm>
            <a:off x="1143000" y="1502825"/>
            <a:ext cx="7191300" cy="34080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100" b="1">
                <a:solidFill>
                  <a:srgbClr val="000000"/>
                </a:solidFill>
                <a:latin typeface="Arial"/>
                <a:ea typeface="Arial"/>
                <a:cs typeface="Arial"/>
                <a:sym typeface="Arial"/>
              </a:rPr>
              <a:t>User Story/Task ID: 3.4</a:t>
            </a:r>
            <a:endParaRPr sz="1100" b="1">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 sz="1100" b="1">
                <a:solidFill>
                  <a:srgbClr val="000000"/>
                </a:solidFill>
                <a:latin typeface="Arial"/>
                <a:ea typeface="Arial"/>
                <a:cs typeface="Arial"/>
                <a:sym typeface="Arial"/>
              </a:rPr>
              <a:t>Description:</a:t>
            </a:r>
            <a:r>
              <a:rPr lang="en" sz="1100">
                <a:solidFill>
                  <a:srgbClr val="000000"/>
                </a:solidFill>
                <a:latin typeface="Arial"/>
                <a:ea typeface="Arial"/>
                <a:cs typeface="Arial"/>
                <a:sym typeface="Arial"/>
              </a:rPr>
              <a:t> As a developer, I want to generate metrics on AI accuracy so that I can measure the system’s performance and improve weak areas.</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Acceptance Criteria:</a:t>
            </a:r>
            <a:r>
              <a:rPr lang="en" sz="1100">
                <a:solidFill>
                  <a:srgbClr val="000000"/>
                </a:solidFill>
                <a:latin typeface="Arial"/>
                <a:ea typeface="Arial"/>
                <a:cs typeface="Arial"/>
                <a:sym typeface="Arial"/>
              </a:rPr>
              <a:t> Accuracy metrics exceed 85% for standard tests, are displayed on a dashboard, and logs capture all failed cases.</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Story Points:</a:t>
            </a:r>
            <a:r>
              <a:rPr lang="en" sz="1100">
                <a:solidFill>
                  <a:srgbClr val="000000"/>
                </a:solidFill>
                <a:latin typeface="Arial"/>
                <a:ea typeface="Arial"/>
                <a:cs typeface="Arial"/>
                <a:sym typeface="Arial"/>
              </a:rPr>
              <a:t> 8</a:t>
            </a:r>
            <a:endParaRPr sz="1100" b="1">
              <a:solidFill>
                <a:srgbClr val="000000"/>
              </a:solidFill>
              <a:latin typeface="Arial"/>
              <a:ea typeface="Arial"/>
              <a:cs typeface="Arial"/>
              <a:sym typeface="Arial"/>
            </a:endParaRPr>
          </a:p>
          <a:p>
            <a:pPr marL="0" lvl="0" indent="0" algn="l" rtl="0">
              <a:spcBef>
                <a:spcPts val="1200"/>
              </a:spcBef>
              <a:spcAft>
                <a:spcPts val="0"/>
              </a:spcAft>
              <a:buNone/>
            </a:pPr>
            <a:r>
              <a:rPr lang="en" sz="1100" b="1">
                <a:solidFill>
                  <a:srgbClr val="000000"/>
                </a:solidFill>
                <a:latin typeface="Arial"/>
                <a:ea typeface="Arial"/>
                <a:cs typeface="Arial"/>
                <a:sym typeface="Arial"/>
              </a:rPr>
              <a:t>User Story/Task ID: 3.5</a:t>
            </a:r>
            <a:endParaRPr sz="1100" b="1">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 sz="1100" b="1">
                <a:solidFill>
                  <a:srgbClr val="000000"/>
                </a:solidFill>
                <a:latin typeface="Arial"/>
                <a:ea typeface="Arial"/>
                <a:cs typeface="Arial"/>
                <a:sym typeface="Arial"/>
              </a:rPr>
              <a:t>Description:</a:t>
            </a:r>
            <a:r>
              <a:rPr lang="en" sz="1100">
                <a:solidFill>
                  <a:srgbClr val="000000"/>
                </a:solidFill>
                <a:latin typeface="Arial"/>
                <a:ea typeface="Arial"/>
                <a:cs typeface="Arial"/>
                <a:sym typeface="Arial"/>
              </a:rPr>
              <a:t> As a student, I want pre-programmed immigration answers via the UI so that I can get instant responses to common queries.</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Acceptance Criteria:</a:t>
            </a:r>
            <a:r>
              <a:rPr lang="en" sz="1100">
                <a:solidFill>
                  <a:srgbClr val="000000"/>
                </a:solidFill>
                <a:latin typeface="Arial"/>
                <a:ea typeface="Arial"/>
                <a:cs typeface="Arial"/>
                <a:sym typeface="Arial"/>
              </a:rPr>
              <a:t> Pre-programmed responses load in under 1 second for all queries, and 90% of users rate the responses as helpful.</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Story Points:</a:t>
            </a:r>
            <a:r>
              <a:rPr lang="en" sz="1100">
                <a:solidFill>
                  <a:srgbClr val="000000"/>
                </a:solidFill>
                <a:latin typeface="Arial"/>
                <a:ea typeface="Arial"/>
                <a:cs typeface="Arial"/>
                <a:sym typeface="Arial"/>
              </a:rPr>
              <a:t> 8</a:t>
            </a:r>
            <a:endParaRPr sz="1100" b="1">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Sprint 3  Backlog </a:t>
            </a:r>
            <a:endParaRPr/>
          </a:p>
          <a:p>
            <a:pPr marL="0" lvl="0" indent="0" algn="l" rtl="0">
              <a:spcBef>
                <a:spcPts val="0"/>
              </a:spcBef>
              <a:spcAft>
                <a:spcPts val="0"/>
              </a:spcAft>
              <a:buNone/>
            </a:pPr>
            <a:r>
              <a:rPr lang="en"/>
              <a:t>Stories or Tasks committed for this Sprint</a:t>
            </a:r>
            <a:endParaRPr/>
          </a:p>
          <a:p>
            <a:pPr marL="0" lvl="0" indent="0" algn="l" rtl="0">
              <a:spcBef>
                <a:spcPts val="0"/>
              </a:spcBef>
              <a:spcAft>
                <a:spcPts val="0"/>
              </a:spcAft>
              <a:buNone/>
            </a:pPr>
            <a:endParaRPr/>
          </a:p>
        </p:txBody>
      </p:sp>
      <p:pic>
        <p:nvPicPr>
          <p:cNvPr id="511" name="Google Shape;511;p44"/>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
        <p:nvSpPr>
          <p:cNvPr id="512" name="Google Shape;512;p44"/>
          <p:cNvSpPr txBox="1">
            <a:spLocks noGrp="1"/>
          </p:cNvSpPr>
          <p:nvPr>
            <p:ph type="body" idx="1"/>
          </p:nvPr>
        </p:nvSpPr>
        <p:spPr>
          <a:xfrm>
            <a:off x="1143000" y="1502825"/>
            <a:ext cx="7191300" cy="34080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100" b="1">
                <a:solidFill>
                  <a:srgbClr val="000000"/>
                </a:solidFill>
                <a:latin typeface="Arial"/>
                <a:ea typeface="Arial"/>
                <a:cs typeface="Arial"/>
                <a:sym typeface="Arial"/>
              </a:rPr>
              <a:t>User Story/Task ID: 3.6</a:t>
            </a:r>
            <a:endParaRPr sz="1100" b="1">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 sz="1100" b="1">
                <a:solidFill>
                  <a:srgbClr val="000000"/>
                </a:solidFill>
                <a:latin typeface="Arial"/>
                <a:ea typeface="Arial"/>
                <a:cs typeface="Arial"/>
                <a:sym typeface="Arial"/>
              </a:rPr>
              <a:t>Description: </a:t>
            </a:r>
            <a:r>
              <a:rPr lang="en" sz="1100">
                <a:solidFill>
                  <a:srgbClr val="000000"/>
                </a:solidFill>
                <a:latin typeface="Arial"/>
                <a:ea typeface="Arial"/>
                <a:cs typeface="Arial"/>
                <a:sym typeface="Arial"/>
              </a:rPr>
              <a:t>As a student, I want AI-generated immigration answers via the UI so that I can get dynamic responses to complex queries.</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Acceptance Criteria: </a:t>
            </a:r>
            <a:r>
              <a:rPr lang="en" sz="1100">
                <a:solidFill>
                  <a:srgbClr val="000000"/>
                </a:solidFill>
                <a:latin typeface="Arial"/>
                <a:ea typeface="Arial"/>
                <a:cs typeface="Arial"/>
                <a:sym typeface="Arial"/>
              </a:rPr>
              <a:t>AI-generated answers load in under 3 seconds for all valid queries, and 90% of users rate the responses as helpful.</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Story Points:</a:t>
            </a:r>
            <a:r>
              <a:rPr lang="en" sz="1100">
                <a:solidFill>
                  <a:srgbClr val="000000"/>
                </a:solidFill>
                <a:latin typeface="Arial"/>
                <a:ea typeface="Arial"/>
                <a:cs typeface="Arial"/>
                <a:sym typeface="Arial"/>
              </a:rPr>
              <a:t> 13</a:t>
            </a:r>
            <a:endParaRPr sz="1100" b="1">
              <a:solidFill>
                <a:srgbClr val="000000"/>
              </a:solidFill>
              <a:latin typeface="Arial"/>
              <a:ea typeface="Arial"/>
              <a:cs typeface="Arial"/>
              <a:sym typeface="Arial"/>
            </a:endParaRPr>
          </a:p>
          <a:p>
            <a:pPr marL="0" lvl="0" indent="0" algn="l" rtl="0">
              <a:spcBef>
                <a:spcPts val="1200"/>
              </a:spcBef>
              <a:spcAft>
                <a:spcPts val="0"/>
              </a:spcAft>
              <a:buNone/>
            </a:pPr>
            <a:r>
              <a:rPr lang="en" sz="1100" b="1">
                <a:solidFill>
                  <a:srgbClr val="000000"/>
                </a:solidFill>
                <a:latin typeface="Arial"/>
                <a:ea typeface="Arial"/>
                <a:cs typeface="Arial"/>
                <a:sym typeface="Arial"/>
              </a:rPr>
              <a:t>User Story/Task ID: 2.6</a:t>
            </a:r>
            <a:endParaRPr sz="1100" b="1">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 sz="1100" b="1">
                <a:solidFill>
                  <a:srgbClr val="000000"/>
                </a:solidFill>
                <a:latin typeface="Arial"/>
                <a:ea typeface="Arial"/>
                <a:cs typeface="Arial"/>
                <a:sym typeface="Arial"/>
              </a:rPr>
              <a:t>Description:</a:t>
            </a:r>
            <a:r>
              <a:rPr lang="en" sz="1100">
                <a:solidFill>
                  <a:srgbClr val="000000"/>
                </a:solidFill>
                <a:latin typeface="Arial"/>
                <a:ea typeface="Arial"/>
                <a:cs typeface="Arial"/>
                <a:sym typeface="Arial"/>
              </a:rPr>
              <a:t> As a developer, I want to fine-tune the AI model so that it delivers more accurate and high-quality responses to user queries.</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Acceptance Criteria:</a:t>
            </a:r>
            <a:r>
              <a:rPr lang="en" sz="1100">
                <a:solidFill>
                  <a:srgbClr val="000000"/>
                </a:solidFill>
                <a:latin typeface="Arial"/>
                <a:ea typeface="Arial"/>
                <a:cs typeface="Arial"/>
                <a:sym typeface="Arial"/>
              </a:rPr>
              <a:t> Fine-tuned model achieves higher performance metrics compared to the baseline, and improvements are documented and validated against test cases.</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Story Points:</a:t>
            </a:r>
            <a:r>
              <a:rPr lang="en" sz="1100">
                <a:solidFill>
                  <a:srgbClr val="000000"/>
                </a:solidFill>
                <a:latin typeface="Arial"/>
                <a:ea typeface="Arial"/>
                <a:cs typeface="Arial"/>
                <a:sym typeface="Arial"/>
              </a:rPr>
              <a:t> 5</a:t>
            </a:r>
            <a:endParaRPr sz="1100" b="1">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Sprint 3  Backlog  </a:t>
            </a:r>
            <a:endParaRPr/>
          </a:p>
          <a:p>
            <a:pPr marL="0" lvl="0" indent="0" algn="l" rtl="0">
              <a:spcBef>
                <a:spcPts val="0"/>
              </a:spcBef>
              <a:spcAft>
                <a:spcPts val="0"/>
              </a:spcAft>
              <a:buNone/>
            </a:pPr>
            <a:r>
              <a:rPr lang="en"/>
              <a:t>Test Cases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18" name="Google Shape;518;p45"/>
          <p:cNvSpPr txBox="1">
            <a:spLocks noGrp="1"/>
          </p:cNvSpPr>
          <p:nvPr>
            <p:ph type="body" idx="1"/>
          </p:nvPr>
        </p:nvSpPr>
        <p:spPr>
          <a:xfrm>
            <a:off x="1143000" y="1502825"/>
            <a:ext cx="7191300" cy="3408000"/>
          </a:xfrm>
          <a:prstGeom prst="rect">
            <a:avLst/>
          </a:prstGeom>
        </p:spPr>
        <p:txBody>
          <a:bodyPr spcFirstLastPara="1" wrap="square" lIns="91425" tIns="91425" rIns="91425" bIns="91425" anchor="t" anchorCtr="0">
            <a:normAutofit lnSpcReduction="10000"/>
          </a:bodyPr>
          <a:lstStyle/>
          <a:p>
            <a:pPr marL="0" lvl="0" indent="0" algn="l" rtl="0">
              <a:spcBef>
                <a:spcPts val="1200"/>
              </a:spcBef>
              <a:spcAft>
                <a:spcPts val="0"/>
              </a:spcAft>
              <a:buNone/>
            </a:pPr>
            <a:r>
              <a:rPr lang="en" sz="1100" b="1">
                <a:solidFill>
                  <a:srgbClr val="000000"/>
                </a:solidFill>
                <a:latin typeface="Arial"/>
                <a:ea typeface="Arial"/>
                <a:cs typeface="Arial"/>
                <a:sym typeface="Arial"/>
              </a:rPr>
              <a:t>Test Case 1: Verify End-to-End System Workflow</a:t>
            </a:r>
            <a:endParaRPr sz="1100" b="1">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 sz="1100" b="1">
                <a:solidFill>
                  <a:srgbClr val="000000"/>
                </a:solidFill>
                <a:latin typeface="Arial"/>
                <a:ea typeface="Arial"/>
                <a:cs typeface="Arial"/>
                <a:sym typeface="Arial"/>
              </a:rPr>
              <a:t>Description:</a:t>
            </a:r>
            <a:r>
              <a:rPr lang="en" sz="1100">
                <a:solidFill>
                  <a:srgbClr val="000000"/>
                </a:solidFill>
                <a:latin typeface="Arial"/>
                <a:ea typeface="Arial"/>
                <a:cs typeface="Arial"/>
                <a:sym typeface="Arial"/>
              </a:rPr>
              <a:t> Ensure the system processes I-20 uploads and generates summaries and responses seamlessly.</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Steps:</a:t>
            </a:r>
            <a:r>
              <a:rPr lang="en" sz="1100">
                <a:solidFill>
                  <a:srgbClr val="000000"/>
                </a:solidFill>
                <a:latin typeface="Arial"/>
                <a:ea typeface="Arial"/>
                <a:cs typeface="Arial"/>
                <a:sym typeface="Arial"/>
              </a:rPr>
              <a:t> Upload an I-20 document, view the summary, and submit a question.</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Expected Result:</a:t>
            </a:r>
            <a:r>
              <a:rPr lang="en" sz="1100">
                <a:solidFill>
                  <a:srgbClr val="000000"/>
                </a:solidFill>
                <a:latin typeface="Arial"/>
                <a:ea typeface="Arial"/>
                <a:cs typeface="Arial"/>
                <a:sym typeface="Arial"/>
              </a:rPr>
              <a:t> The system completes all actions smoothly, with summaries and responses delivered within 5 seconds total.</a:t>
            </a:r>
            <a:endParaRPr sz="1100" b="1">
              <a:solidFill>
                <a:srgbClr val="000000"/>
              </a:solidFill>
              <a:latin typeface="Arial"/>
              <a:ea typeface="Arial"/>
              <a:cs typeface="Arial"/>
              <a:sym typeface="Arial"/>
            </a:endParaRPr>
          </a:p>
          <a:p>
            <a:pPr marL="0" lvl="0" indent="0" algn="l" rtl="0">
              <a:spcBef>
                <a:spcPts val="1200"/>
              </a:spcBef>
              <a:spcAft>
                <a:spcPts val="0"/>
              </a:spcAft>
              <a:buNone/>
            </a:pPr>
            <a:r>
              <a:rPr lang="en" sz="1100" b="1">
                <a:solidFill>
                  <a:srgbClr val="000000"/>
                </a:solidFill>
                <a:latin typeface="Arial"/>
                <a:ea typeface="Arial"/>
                <a:cs typeface="Arial"/>
                <a:sym typeface="Arial"/>
              </a:rPr>
              <a:t>Test Case 2: Verify Vector Database Accuracy</a:t>
            </a:r>
            <a:endParaRPr sz="1100" b="1">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 sz="1100" b="1">
                <a:solidFill>
                  <a:srgbClr val="000000"/>
                </a:solidFill>
                <a:latin typeface="Arial"/>
                <a:ea typeface="Arial"/>
                <a:cs typeface="Arial"/>
                <a:sym typeface="Arial"/>
              </a:rPr>
              <a:t>Description:</a:t>
            </a:r>
            <a:r>
              <a:rPr lang="en" sz="1100">
                <a:solidFill>
                  <a:srgbClr val="000000"/>
                </a:solidFill>
                <a:latin typeface="Arial"/>
                <a:ea typeface="Arial"/>
                <a:cs typeface="Arial"/>
                <a:sym typeface="Arial"/>
              </a:rPr>
              <a:t> Ensure the vector database retrieves accurate results for test queries.</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Steps:</a:t>
            </a:r>
            <a:r>
              <a:rPr lang="en" sz="1100">
                <a:solidFill>
                  <a:srgbClr val="000000"/>
                </a:solidFill>
                <a:latin typeface="Arial"/>
                <a:ea typeface="Arial"/>
                <a:cs typeface="Arial"/>
                <a:sym typeface="Arial"/>
              </a:rPr>
              <a:t> Upload sample documents, execute test queries, and compare results to expected outputs.</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Expected Result:</a:t>
            </a:r>
            <a:r>
              <a:rPr lang="en" sz="1100">
                <a:solidFill>
                  <a:srgbClr val="000000"/>
                </a:solidFill>
                <a:latin typeface="Arial"/>
                <a:ea typeface="Arial"/>
                <a:cs typeface="Arial"/>
                <a:sym typeface="Arial"/>
              </a:rPr>
              <a:t> At least 95% of queries return accurate results.</a:t>
            </a:r>
            <a:endParaRPr sz="1100" b="1">
              <a:solidFill>
                <a:srgbClr val="000000"/>
              </a:solidFill>
              <a:latin typeface="Arial"/>
              <a:ea typeface="Arial"/>
              <a:cs typeface="Arial"/>
              <a:sym typeface="Arial"/>
            </a:endParaRPr>
          </a:p>
          <a:p>
            <a:pPr marL="0" lvl="0" indent="0" algn="l" rtl="0">
              <a:spcBef>
                <a:spcPts val="1200"/>
              </a:spcBef>
              <a:spcAft>
                <a:spcPts val="0"/>
              </a:spcAft>
              <a:buNone/>
            </a:pPr>
            <a:r>
              <a:rPr lang="en" sz="1100" b="1">
                <a:solidFill>
                  <a:srgbClr val="000000"/>
                </a:solidFill>
                <a:latin typeface="Arial"/>
                <a:ea typeface="Arial"/>
                <a:cs typeface="Arial"/>
                <a:sym typeface="Arial"/>
              </a:rPr>
              <a:t>Test Case 3: Verify Front-End Display of AI Summaries</a:t>
            </a:r>
            <a:endParaRPr sz="1100" b="1">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 sz="1100" b="1">
                <a:solidFill>
                  <a:srgbClr val="000000"/>
                </a:solidFill>
                <a:latin typeface="Arial"/>
                <a:ea typeface="Arial"/>
                <a:cs typeface="Arial"/>
                <a:sym typeface="Arial"/>
              </a:rPr>
              <a:t>Description:</a:t>
            </a:r>
            <a:r>
              <a:rPr lang="en" sz="1100">
                <a:solidFill>
                  <a:srgbClr val="000000"/>
                </a:solidFill>
                <a:latin typeface="Arial"/>
                <a:ea typeface="Arial"/>
                <a:cs typeface="Arial"/>
                <a:sym typeface="Arial"/>
              </a:rPr>
              <a:t> Confirm that AI-generated summaries display correctly in the UI.</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Steps:</a:t>
            </a:r>
            <a:r>
              <a:rPr lang="en" sz="1100">
                <a:solidFill>
                  <a:srgbClr val="000000"/>
                </a:solidFill>
                <a:latin typeface="Arial"/>
                <a:ea typeface="Arial"/>
                <a:cs typeface="Arial"/>
                <a:sym typeface="Arial"/>
              </a:rPr>
              <a:t> Upload an I-20 document and check the "Summary" section of the UI.</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Expected Result:</a:t>
            </a:r>
            <a:r>
              <a:rPr lang="en" sz="1100">
                <a:solidFill>
                  <a:srgbClr val="000000"/>
                </a:solidFill>
                <a:latin typeface="Arial"/>
                <a:ea typeface="Arial"/>
                <a:cs typeface="Arial"/>
                <a:sym typeface="Arial"/>
              </a:rPr>
              <a:t> Summaries are displayed accurately and match backend outputs.</a:t>
            </a:r>
            <a:endParaRPr sz="1100" b="1">
              <a:solidFill>
                <a:srgbClr val="000000"/>
              </a:solidFill>
              <a:latin typeface="Arial"/>
              <a:ea typeface="Arial"/>
              <a:cs typeface="Arial"/>
              <a:sym typeface="Arial"/>
            </a:endParaRPr>
          </a:p>
        </p:txBody>
      </p:sp>
      <p:pic>
        <p:nvPicPr>
          <p:cNvPr id="519" name="Google Shape;519;p45"/>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Sprint 3  Backlog  </a:t>
            </a:r>
            <a:endParaRPr/>
          </a:p>
          <a:p>
            <a:pPr marL="0" lvl="0" indent="0" algn="l" rtl="0">
              <a:spcBef>
                <a:spcPts val="0"/>
              </a:spcBef>
              <a:spcAft>
                <a:spcPts val="0"/>
              </a:spcAft>
              <a:buNone/>
            </a:pPr>
            <a:r>
              <a:rPr lang="en"/>
              <a:t>Test Cases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25" name="Google Shape;525;p46"/>
          <p:cNvSpPr txBox="1">
            <a:spLocks noGrp="1"/>
          </p:cNvSpPr>
          <p:nvPr>
            <p:ph type="body" idx="1"/>
          </p:nvPr>
        </p:nvSpPr>
        <p:spPr>
          <a:xfrm>
            <a:off x="1143000" y="1502825"/>
            <a:ext cx="7191300" cy="34080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100" b="1">
                <a:solidFill>
                  <a:srgbClr val="000000"/>
                </a:solidFill>
                <a:latin typeface="Arial"/>
                <a:ea typeface="Arial"/>
                <a:cs typeface="Arial"/>
                <a:sym typeface="Arial"/>
              </a:rPr>
              <a:t>Test Case 4: Test Responsiveness of the Summary Section</a:t>
            </a:r>
            <a:endParaRPr sz="1100" b="1">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 sz="1100" b="1">
                <a:solidFill>
                  <a:srgbClr val="000000"/>
                </a:solidFill>
                <a:latin typeface="Arial"/>
                <a:ea typeface="Arial"/>
                <a:cs typeface="Arial"/>
                <a:sym typeface="Arial"/>
              </a:rPr>
              <a:t>Description:</a:t>
            </a:r>
            <a:r>
              <a:rPr lang="en" sz="1100">
                <a:solidFill>
                  <a:srgbClr val="000000"/>
                </a:solidFill>
                <a:latin typeface="Arial"/>
                <a:ea typeface="Arial"/>
                <a:cs typeface="Arial"/>
                <a:sym typeface="Arial"/>
              </a:rPr>
              <a:t> Ensure the AI summaries section is responsive on different devices.</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Steps:</a:t>
            </a:r>
            <a:r>
              <a:rPr lang="en" sz="1100">
                <a:solidFill>
                  <a:srgbClr val="000000"/>
                </a:solidFill>
                <a:latin typeface="Arial"/>
                <a:ea typeface="Arial"/>
                <a:cs typeface="Arial"/>
                <a:sym typeface="Arial"/>
              </a:rPr>
              <a:t> Open the web application on desktop, tablet, and mobile, and check the layout.</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Expected Result:</a:t>
            </a:r>
            <a:r>
              <a:rPr lang="en" sz="1100">
                <a:solidFill>
                  <a:srgbClr val="000000"/>
                </a:solidFill>
                <a:latin typeface="Arial"/>
                <a:ea typeface="Arial"/>
                <a:cs typeface="Arial"/>
                <a:sym typeface="Arial"/>
              </a:rPr>
              <a:t> The summary section is fully responsive on all screen sizes.</a:t>
            </a:r>
            <a:endParaRPr sz="1100">
              <a:solidFill>
                <a:srgbClr val="000000"/>
              </a:solidFill>
              <a:latin typeface="Arial"/>
              <a:ea typeface="Arial"/>
              <a:cs typeface="Arial"/>
              <a:sym typeface="Arial"/>
            </a:endParaRPr>
          </a:p>
          <a:p>
            <a:pPr marL="0" lvl="0" indent="0" algn="l" rtl="0">
              <a:spcBef>
                <a:spcPts val="1200"/>
              </a:spcBef>
              <a:spcAft>
                <a:spcPts val="0"/>
              </a:spcAft>
              <a:buNone/>
            </a:pPr>
            <a:endParaRPr sz="1100" b="1">
              <a:solidFill>
                <a:srgbClr val="000000"/>
              </a:solidFill>
              <a:latin typeface="Arial"/>
              <a:ea typeface="Arial"/>
              <a:cs typeface="Arial"/>
              <a:sym typeface="Arial"/>
            </a:endParaRPr>
          </a:p>
          <a:p>
            <a:pPr marL="0" lvl="0" indent="0" algn="l" rtl="0">
              <a:spcBef>
                <a:spcPts val="1200"/>
              </a:spcBef>
              <a:spcAft>
                <a:spcPts val="0"/>
              </a:spcAft>
              <a:buNone/>
            </a:pPr>
            <a:r>
              <a:rPr lang="en" sz="1100" b="1">
                <a:solidFill>
                  <a:srgbClr val="000000"/>
                </a:solidFill>
                <a:latin typeface="Arial"/>
                <a:ea typeface="Arial"/>
                <a:cs typeface="Arial"/>
                <a:sym typeface="Arial"/>
              </a:rPr>
              <a:t>Test Case 5: Verify System Performance Under Load</a:t>
            </a:r>
            <a:endParaRPr sz="1100" b="1">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 sz="1100" b="1">
                <a:solidFill>
                  <a:srgbClr val="000000"/>
                </a:solidFill>
                <a:latin typeface="Arial"/>
                <a:ea typeface="Arial"/>
                <a:cs typeface="Arial"/>
                <a:sym typeface="Arial"/>
              </a:rPr>
              <a:t>Description:</a:t>
            </a:r>
            <a:r>
              <a:rPr lang="en" sz="1100">
                <a:solidFill>
                  <a:srgbClr val="000000"/>
                </a:solidFill>
                <a:latin typeface="Arial"/>
                <a:ea typeface="Arial"/>
                <a:cs typeface="Arial"/>
                <a:sym typeface="Arial"/>
              </a:rPr>
              <a:t> Test system stability and response times with multiple concurrent users.</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Steps:</a:t>
            </a:r>
            <a:r>
              <a:rPr lang="en" sz="1100">
                <a:solidFill>
                  <a:srgbClr val="000000"/>
                </a:solidFill>
                <a:latin typeface="Arial"/>
                <a:ea typeface="Arial"/>
                <a:cs typeface="Arial"/>
                <a:sym typeface="Arial"/>
              </a:rPr>
              <a:t> Simulate 50 users submitting queries simultaneously and monitor system behavior.</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Expected Result:</a:t>
            </a:r>
            <a:r>
              <a:rPr lang="en" sz="1100">
                <a:solidFill>
                  <a:srgbClr val="000000"/>
                </a:solidFill>
                <a:latin typeface="Arial"/>
                <a:ea typeface="Arial"/>
                <a:cs typeface="Arial"/>
                <a:sym typeface="Arial"/>
              </a:rPr>
              <a:t> The system remains stable, with no crashes and response times under 5 seconds.</a:t>
            </a:r>
            <a:endParaRPr sz="1100">
              <a:solidFill>
                <a:srgbClr val="000000"/>
              </a:solidFill>
              <a:latin typeface="Arial"/>
              <a:ea typeface="Arial"/>
              <a:cs typeface="Arial"/>
              <a:sym typeface="Arial"/>
            </a:endParaRPr>
          </a:p>
        </p:txBody>
      </p:sp>
      <p:pic>
        <p:nvPicPr>
          <p:cNvPr id="526" name="Google Shape;526;p46"/>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Sprint 3  Backlog  </a:t>
            </a:r>
            <a:endParaRPr/>
          </a:p>
          <a:p>
            <a:pPr marL="0" lvl="0" indent="0" algn="l" rtl="0">
              <a:spcBef>
                <a:spcPts val="0"/>
              </a:spcBef>
              <a:spcAft>
                <a:spcPts val="0"/>
              </a:spcAft>
              <a:buNone/>
            </a:pPr>
            <a:r>
              <a:rPr lang="en"/>
              <a:t>Test Cases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32" name="Google Shape;532;p47"/>
          <p:cNvSpPr txBox="1">
            <a:spLocks noGrp="1"/>
          </p:cNvSpPr>
          <p:nvPr>
            <p:ph type="body" idx="1"/>
          </p:nvPr>
        </p:nvSpPr>
        <p:spPr>
          <a:xfrm>
            <a:off x="1143000" y="1502825"/>
            <a:ext cx="7191300" cy="34080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100" b="1">
                <a:solidFill>
                  <a:srgbClr val="000000"/>
                </a:solidFill>
                <a:latin typeface="Arial"/>
                <a:ea typeface="Arial"/>
                <a:cs typeface="Arial"/>
                <a:sym typeface="Arial"/>
              </a:rPr>
              <a:t>Test Case 6: Validate Accuracy of Pre-Programmed Answers</a:t>
            </a:r>
            <a:endParaRPr sz="1100" b="1">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 sz="1100" b="1">
                <a:solidFill>
                  <a:srgbClr val="000000"/>
                </a:solidFill>
                <a:latin typeface="Arial"/>
                <a:ea typeface="Arial"/>
                <a:cs typeface="Arial"/>
                <a:sym typeface="Arial"/>
              </a:rPr>
              <a:t>Description:</a:t>
            </a:r>
            <a:r>
              <a:rPr lang="en" sz="1100">
                <a:solidFill>
                  <a:srgbClr val="000000"/>
                </a:solidFill>
                <a:latin typeface="Arial"/>
                <a:ea typeface="Arial"/>
                <a:cs typeface="Arial"/>
                <a:sym typeface="Arial"/>
              </a:rPr>
              <a:t> Verify pre-programmed answers match predefined FAQs accurately.</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Steps:</a:t>
            </a:r>
            <a:r>
              <a:rPr lang="en" sz="1100">
                <a:solidFill>
                  <a:srgbClr val="000000"/>
                </a:solidFill>
                <a:latin typeface="Arial"/>
                <a:ea typeface="Arial"/>
                <a:cs typeface="Arial"/>
                <a:sym typeface="Arial"/>
              </a:rPr>
              <a:t> Submit 10 predefined FAQ queries and compare responses with expected answers.</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Expected Result:</a:t>
            </a:r>
            <a:r>
              <a:rPr lang="en" sz="1100">
                <a:solidFill>
                  <a:srgbClr val="000000"/>
                </a:solidFill>
                <a:latin typeface="Arial"/>
                <a:ea typeface="Arial"/>
                <a:cs typeface="Arial"/>
                <a:sym typeface="Arial"/>
              </a:rPr>
              <a:t> All pre-programmed answers are correct and match expected outputs.</a:t>
            </a:r>
            <a:endParaRPr sz="1100" b="1">
              <a:solidFill>
                <a:srgbClr val="000000"/>
              </a:solidFill>
              <a:latin typeface="Arial"/>
              <a:ea typeface="Arial"/>
              <a:cs typeface="Arial"/>
              <a:sym typeface="Arial"/>
            </a:endParaRPr>
          </a:p>
          <a:p>
            <a:pPr marL="0" lvl="0" indent="0" algn="l" rtl="0">
              <a:spcBef>
                <a:spcPts val="1200"/>
              </a:spcBef>
              <a:spcAft>
                <a:spcPts val="0"/>
              </a:spcAft>
              <a:buNone/>
            </a:pPr>
            <a:endParaRPr sz="1100" b="1">
              <a:solidFill>
                <a:srgbClr val="000000"/>
              </a:solidFill>
              <a:latin typeface="Arial"/>
              <a:ea typeface="Arial"/>
              <a:cs typeface="Arial"/>
              <a:sym typeface="Arial"/>
            </a:endParaRPr>
          </a:p>
          <a:p>
            <a:pPr marL="0" lvl="0" indent="0" algn="l" rtl="0">
              <a:spcBef>
                <a:spcPts val="1200"/>
              </a:spcBef>
              <a:spcAft>
                <a:spcPts val="0"/>
              </a:spcAft>
              <a:buNone/>
            </a:pPr>
            <a:r>
              <a:rPr lang="en" sz="1100" b="1">
                <a:solidFill>
                  <a:srgbClr val="000000"/>
                </a:solidFill>
                <a:latin typeface="Arial"/>
                <a:ea typeface="Arial"/>
                <a:cs typeface="Arial"/>
                <a:sym typeface="Arial"/>
              </a:rPr>
              <a:t>Test Case 7: Test AI-Generated Answer Response Time</a:t>
            </a:r>
            <a:endParaRPr sz="1100" b="1">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 sz="1100" b="1">
                <a:solidFill>
                  <a:srgbClr val="000000"/>
                </a:solidFill>
                <a:latin typeface="Arial"/>
                <a:ea typeface="Arial"/>
                <a:cs typeface="Arial"/>
                <a:sym typeface="Arial"/>
              </a:rPr>
              <a:t>Description:</a:t>
            </a:r>
            <a:r>
              <a:rPr lang="en" sz="1100">
                <a:solidFill>
                  <a:srgbClr val="000000"/>
                </a:solidFill>
                <a:latin typeface="Arial"/>
                <a:ea typeface="Arial"/>
                <a:cs typeface="Arial"/>
                <a:sym typeface="Arial"/>
              </a:rPr>
              <a:t> Ensure AI-generated answers are delivered within acceptable time limits.</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Steps:</a:t>
            </a:r>
            <a:r>
              <a:rPr lang="en" sz="1100">
                <a:solidFill>
                  <a:srgbClr val="000000"/>
                </a:solidFill>
                <a:latin typeface="Arial"/>
                <a:ea typeface="Arial"/>
                <a:cs typeface="Arial"/>
                <a:sym typeface="Arial"/>
              </a:rPr>
              <a:t> Submit a complex immigration-related question and measure response time.</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Expected Result:</a:t>
            </a:r>
            <a:r>
              <a:rPr lang="en" sz="1100">
                <a:solidFill>
                  <a:srgbClr val="000000"/>
                </a:solidFill>
                <a:latin typeface="Arial"/>
                <a:ea typeface="Arial"/>
                <a:cs typeface="Arial"/>
                <a:sym typeface="Arial"/>
              </a:rPr>
              <a:t> AI-generated answers load in under 3 seconds.</a:t>
            </a:r>
            <a:endParaRPr sz="1100" b="1">
              <a:solidFill>
                <a:srgbClr val="000000"/>
              </a:solidFill>
              <a:latin typeface="Arial"/>
              <a:ea typeface="Arial"/>
              <a:cs typeface="Arial"/>
              <a:sym typeface="Arial"/>
            </a:endParaRPr>
          </a:p>
        </p:txBody>
      </p:sp>
      <p:pic>
        <p:nvPicPr>
          <p:cNvPr id="533" name="Google Shape;533;p47"/>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Sprint 3  Backlog Stories Completed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39" name="Google Shape;539;p48"/>
          <p:cNvSpPr txBox="1">
            <a:spLocks noGrp="1"/>
          </p:cNvSpPr>
          <p:nvPr>
            <p:ph type="body" idx="1"/>
          </p:nvPr>
        </p:nvSpPr>
        <p:spPr>
          <a:xfrm>
            <a:off x="1303800" y="1688600"/>
            <a:ext cx="7030500" cy="3166500"/>
          </a:xfrm>
          <a:prstGeom prst="rect">
            <a:avLst/>
          </a:prstGeom>
        </p:spPr>
        <p:txBody>
          <a:bodyPr spcFirstLastPara="1" wrap="square" lIns="91425" tIns="91425" rIns="91425" bIns="91425" anchor="t" anchorCtr="0">
            <a:normAutofit lnSpcReduction="20000"/>
          </a:bodyPr>
          <a:lstStyle/>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User Story/Task ID: </a:t>
            </a:r>
            <a:r>
              <a:rPr lang="en" sz="1200">
                <a:solidFill>
                  <a:srgbClr val="000000"/>
                </a:solidFill>
                <a:latin typeface="Arial"/>
                <a:ea typeface="Arial"/>
                <a:cs typeface="Arial"/>
                <a:sym typeface="Arial"/>
              </a:rPr>
              <a:t>3.1</a:t>
            </a:r>
            <a:endParaRPr sz="1200">
              <a:solidFill>
                <a:srgbClr val="000000"/>
              </a:solidFill>
              <a:latin typeface="Arial"/>
              <a:ea typeface="Arial"/>
              <a:cs typeface="Arial"/>
              <a:sym typeface="Arial"/>
            </a:endParaRPr>
          </a:p>
          <a:p>
            <a:pPr marL="914400" lvl="1" indent="-298450" algn="l" rtl="0">
              <a:spcBef>
                <a:spcPts val="0"/>
              </a:spcBef>
              <a:spcAft>
                <a:spcPts val="0"/>
              </a:spcAft>
              <a:buClr>
                <a:srgbClr val="000000"/>
              </a:buClr>
              <a:buSzPts val="1100"/>
              <a:buFont typeface="Arial"/>
              <a:buChar char="○"/>
            </a:pPr>
            <a:r>
              <a:rPr lang="en" sz="1200">
                <a:solidFill>
                  <a:srgbClr val="000000"/>
                </a:solidFill>
                <a:latin typeface="Arial"/>
                <a:ea typeface="Arial"/>
                <a:cs typeface="Arial"/>
                <a:sym typeface="Arial"/>
              </a:rPr>
              <a:t>As a developer, I want to verify the performance of the vector database so that the AI Advisor retrieves accurate and efficient search results for immigration-related queries.</a:t>
            </a:r>
            <a:endParaRPr sz="12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User Story/Task ID: </a:t>
            </a:r>
            <a:r>
              <a:rPr lang="en" sz="1200">
                <a:solidFill>
                  <a:srgbClr val="000000"/>
                </a:solidFill>
                <a:latin typeface="Arial"/>
                <a:ea typeface="Arial"/>
                <a:cs typeface="Arial"/>
                <a:sym typeface="Arial"/>
              </a:rPr>
              <a:t>3.2</a:t>
            </a:r>
            <a:endParaRPr sz="1200">
              <a:solidFill>
                <a:srgbClr val="000000"/>
              </a:solidFill>
              <a:latin typeface="Arial"/>
              <a:ea typeface="Arial"/>
              <a:cs typeface="Arial"/>
              <a:sym typeface="Arial"/>
            </a:endParaRPr>
          </a:p>
          <a:p>
            <a:pPr marL="914400" lvl="1" indent="-298450" algn="l" rtl="0">
              <a:spcBef>
                <a:spcPts val="0"/>
              </a:spcBef>
              <a:spcAft>
                <a:spcPts val="0"/>
              </a:spcAft>
              <a:buClr>
                <a:srgbClr val="000000"/>
              </a:buClr>
              <a:buSzPts val="1100"/>
              <a:buFont typeface="Arial"/>
              <a:buChar char="○"/>
            </a:pPr>
            <a:r>
              <a:rPr lang="en" sz="1200">
                <a:solidFill>
                  <a:srgbClr val="000000"/>
                </a:solidFill>
                <a:latin typeface="Arial"/>
                <a:ea typeface="Arial"/>
                <a:cs typeface="Arial"/>
                <a:sym typeface="Arial"/>
              </a:rPr>
              <a:t>As a student, I want the front-end to display AI-generated summaries of my immigration documents so that I can quickly understand the key points of my I-20.</a:t>
            </a:r>
            <a:endParaRPr sz="12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User Story/Task ID: </a:t>
            </a:r>
            <a:r>
              <a:rPr lang="en" sz="1200">
                <a:solidFill>
                  <a:srgbClr val="000000"/>
                </a:solidFill>
                <a:latin typeface="Arial"/>
                <a:ea typeface="Arial"/>
                <a:cs typeface="Arial"/>
                <a:sym typeface="Arial"/>
              </a:rPr>
              <a:t>3.3</a:t>
            </a:r>
            <a:endParaRPr sz="1200">
              <a:solidFill>
                <a:srgbClr val="000000"/>
              </a:solidFill>
              <a:latin typeface="Arial"/>
              <a:ea typeface="Arial"/>
              <a:cs typeface="Arial"/>
              <a:sym typeface="Arial"/>
            </a:endParaRPr>
          </a:p>
          <a:p>
            <a:pPr marL="914400" lvl="1" indent="-298450" algn="l" rtl="0">
              <a:spcBef>
                <a:spcPts val="0"/>
              </a:spcBef>
              <a:spcAft>
                <a:spcPts val="0"/>
              </a:spcAft>
              <a:buClr>
                <a:srgbClr val="000000"/>
              </a:buClr>
              <a:buSzPts val="1100"/>
              <a:buFont typeface="Arial"/>
              <a:buChar char="○"/>
            </a:pPr>
            <a:r>
              <a:rPr lang="en" sz="1200">
                <a:solidFill>
                  <a:srgbClr val="000000"/>
                </a:solidFill>
                <a:latin typeface="Arial"/>
                <a:ea typeface="Arial"/>
                <a:cs typeface="Arial"/>
                <a:sym typeface="Arial"/>
              </a:rPr>
              <a:t>As a developer, I want the system to be optimized for performance and efficiency so that users experience faster processing times and smoother interactions.</a:t>
            </a:r>
            <a:endParaRPr sz="12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User Story/Task ID: </a:t>
            </a:r>
            <a:r>
              <a:rPr lang="en" sz="1200">
                <a:solidFill>
                  <a:srgbClr val="000000"/>
                </a:solidFill>
                <a:latin typeface="Arial"/>
                <a:ea typeface="Arial"/>
                <a:cs typeface="Arial"/>
                <a:sym typeface="Arial"/>
              </a:rPr>
              <a:t>3.4</a:t>
            </a:r>
            <a:endParaRPr sz="1200">
              <a:solidFill>
                <a:srgbClr val="000000"/>
              </a:solidFill>
              <a:latin typeface="Arial"/>
              <a:ea typeface="Arial"/>
              <a:cs typeface="Arial"/>
              <a:sym typeface="Arial"/>
            </a:endParaRPr>
          </a:p>
          <a:p>
            <a:pPr marL="914400" lvl="1" indent="-298450" algn="l" rtl="0">
              <a:spcBef>
                <a:spcPts val="0"/>
              </a:spcBef>
              <a:spcAft>
                <a:spcPts val="0"/>
              </a:spcAft>
              <a:buClr>
                <a:srgbClr val="000000"/>
              </a:buClr>
              <a:buSzPts val="1100"/>
              <a:buFont typeface="Arial"/>
              <a:buChar char="○"/>
            </a:pPr>
            <a:r>
              <a:rPr lang="en" sz="1200">
                <a:solidFill>
                  <a:srgbClr val="000000"/>
                </a:solidFill>
                <a:latin typeface="Arial"/>
                <a:ea typeface="Arial"/>
                <a:cs typeface="Arial"/>
                <a:sym typeface="Arial"/>
              </a:rPr>
              <a:t>As a developer, I want to generate metrics on AI accuracy so that I can measure the system’s performance and improve weak areas.</a:t>
            </a:r>
            <a:endParaRPr sz="12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User Story/Task ID: </a:t>
            </a:r>
            <a:r>
              <a:rPr lang="en" sz="1200">
                <a:solidFill>
                  <a:srgbClr val="000000"/>
                </a:solidFill>
                <a:latin typeface="Arial"/>
                <a:ea typeface="Arial"/>
                <a:cs typeface="Arial"/>
                <a:sym typeface="Arial"/>
              </a:rPr>
              <a:t>3.5</a:t>
            </a:r>
            <a:endParaRPr sz="1200">
              <a:solidFill>
                <a:srgbClr val="000000"/>
              </a:solidFill>
              <a:latin typeface="Arial"/>
              <a:ea typeface="Arial"/>
              <a:cs typeface="Arial"/>
              <a:sym typeface="Arial"/>
            </a:endParaRPr>
          </a:p>
          <a:p>
            <a:pPr marL="914400" lvl="1" indent="-298450" algn="l" rtl="0">
              <a:spcBef>
                <a:spcPts val="0"/>
              </a:spcBef>
              <a:spcAft>
                <a:spcPts val="0"/>
              </a:spcAft>
              <a:buClr>
                <a:srgbClr val="000000"/>
              </a:buClr>
              <a:buSzPts val="1100"/>
              <a:buFont typeface="Arial"/>
              <a:buChar char="○"/>
            </a:pPr>
            <a:r>
              <a:rPr lang="en" sz="1200">
                <a:solidFill>
                  <a:srgbClr val="000000"/>
                </a:solidFill>
                <a:latin typeface="Arial"/>
                <a:ea typeface="Arial"/>
                <a:cs typeface="Arial"/>
                <a:sym typeface="Arial"/>
              </a:rPr>
              <a:t>As a student, I want pre-programmed immigration answers via the UI so that I can get instant responses to common queries.</a:t>
            </a:r>
            <a:endParaRPr sz="1200">
              <a:solidFill>
                <a:srgbClr val="000000"/>
              </a:solidFill>
              <a:latin typeface="Arial"/>
              <a:ea typeface="Arial"/>
              <a:cs typeface="Arial"/>
              <a:sym typeface="Arial"/>
            </a:endParaRPr>
          </a:p>
          <a:p>
            <a:pPr marL="457200" lvl="0" indent="0" algn="l" rtl="0">
              <a:spcBef>
                <a:spcPts val="1200"/>
              </a:spcBef>
              <a:spcAft>
                <a:spcPts val="1200"/>
              </a:spcAft>
              <a:buNone/>
            </a:pPr>
            <a:endParaRPr sz="1100" b="1">
              <a:solidFill>
                <a:srgbClr val="000000"/>
              </a:solidFill>
              <a:latin typeface="Arial"/>
              <a:ea typeface="Arial"/>
              <a:cs typeface="Arial"/>
              <a:sym typeface="Arial"/>
            </a:endParaRPr>
          </a:p>
        </p:txBody>
      </p:sp>
      <p:pic>
        <p:nvPicPr>
          <p:cNvPr id="540" name="Google Shape;540;p48"/>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Sprint 3  Backlog Stories Not Completed</a:t>
            </a:r>
            <a:endParaRPr/>
          </a:p>
        </p:txBody>
      </p:sp>
      <p:sp>
        <p:nvSpPr>
          <p:cNvPr id="546" name="Google Shape;546;p49"/>
          <p:cNvSpPr txBox="1">
            <a:spLocks noGrp="1"/>
          </p:cNvSpPr>
          <p:nvPr>
            <p:ph type="body" idx="1"/>
          </p:nvPr>
        </p:nvSpPr>
        <p:spPr>
          <a:xfrm>
            <a:off x="1151400" y="1761450"/>
            <a:ext cx="7030500" cy="25416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Clr>
                <a:srgbClr val="000000"/>
              </a:buClr>
              <a:buSzPts val="1200"/>
              <a:buFont typeface="Arial"/>
              <a:buChar char="●"/>
            </a:pPr>
            <a:r>
              <a:rPr lang="en" sz="1100" b="1">
                <a:solidFill>
                  <a:srgbClr val="000000"/>
                </a:solidFill>
                <a:latin typeface="Arial"/>
                <a:ea typeface="Arial"/>
                <a:cs typeface="Arial"/>
                <a:sym typeface="Arial"/>
              </a:rPr>
              <a:t>User Story/Task ID: </a:t>
            </a:r>
            <a:r>
              <a:rPr lang="en" sz="1200">
                <a:solidFill>
                  <a:srgbClr val="000000"/>
                </a:solidFill>
                <a:latin typeface="Arial"/>
                <a:ea typeface="Arial"/>
                <a:cs typeface="Arial"/>
                <a:sym typeface="Arial"/>
              </a:rPr>
              <a:t>3.6</a:t>
            </a:r>
            <a:endParaRPr sz="1200">
              <a:solidFill>
                <a:srgbClr val="000000"/>
              </a:solidFill>
              <a:latin typeface="Arial"/>
              <a:ea typeface="Arial"/>
              <a:cs typeface="Arial"/>
              <a:sym typeface="Arial"/>
            </a:endParaRPr>
          </a:p>
          <a:p>
            <a:pPr marL="914400" lvl="1" indent="-304800" algn="l" rtl="0">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As a student I want AI-generated immigration answers via the UI so that I can get dynamic responses to complex queries.</a:t>
            </a:r>
            <a:endParaRPr sz="1200">
              <a:solidFill>
                <a:srgbClr val="000000"/>
              </a:solidFill>
              <a:latin typeface="Arial"/>
              <a:ea typeface="Arial"/>
              <a:cs typeface="Arial"/>
              <a:sym typeface="Arial"/>
            </a:endParaRPr>
          </a:p>
          <a:p>
            <a:pPr marL="914400" lvl="0" indent="0" algn="l" rtl="0">
              <a:spcBef>
                <a:spcPts val="0"/>
              </a:spcBef>
              <a:spcAft>
                <a:spcPts val="0"/>
              </a:spcAft>
              <a:buNone/>
            </a:pPr>
            <a:endParaRPr sz="1200">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Char char="●"/>
            </a:pPr>
            <a:r>
              <a:rPr lang="en" sz="1100" b="1">
                <a:solidFill>
                  <a:srgbClr val="000000"/>
                </a:solidFill>
                <a:latin typeface="Arial"/>
                <a:ea typeface="Arial"/>
                <a:cs typeface="Arial"/>
                <a:sym typeface="Arial"/>
              </a:rPr>
              <a:t>User Story/Task ID: </a:t>
            </a:r>
            <a:r>
              <a:rPr lang="en" sz="1200">
                <a:solidFill>
                  <a:srgbClr val="000000"/>
                </a:solidFill>
                <a:latin typeface="Arial"/>
                <a:ea typeface="Arial"/>
                <a:cs typeface="Arial"/>
                <a:sym typeface="Arial"/>
              </a:rPr>
              <a:t>2.6</a:t>
            </a:r>
            <a:endParaRPr sz="1200">
              <a:solidFill>
                <a:srgbClr val="000000"/>
              </a:solidFill>
              <a:latin typeface="Arial"/>
              <a:ea typeface="Arial"/>
              <a:cs typeface="Arial"/>
              <a:sym typeface="Arial"/>
            </a:endParaRPr>
          </a:p>
          <a:p>
            <a:pPr marL="914400" lvl="1" indent="-304800" algn="l" rtl="0">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As a developer, I want to fine-tune the AI model, so that it delivers more accurate and high-quality responses to user queries.</a:t>
            </a:r>
            <a:endParaRPr sz="1200">
              <a:solidFill>
                <a:srgbClr val="000000"/>
              </a:solidFill>
              <a:latin typeface="Arial"/>
              <a:ea typeface="Arial"/>
              <a:cs typeface="Arial"/>
              <a:sym typeface="Arial"/>
            </a:endParaRPr>
          </a:p>
          <a:p>
            <a:pPr marL="25400" marR="25400" lvl="0" indent="0" algn="l" rtl="0">
              <a:spcBef>
                <a:spcPts val="0"/>
              </a:spcBef>
              <a:spcAft>
                <a:spcPts val="0"/>
              </a:spcAft>
              <a:buNone/>
            </a:pPr>
            <a:endParaRPr sz="1100" b="1">
              <a:solidFill>
                <a:srgbClr val="000000"/>
              </a:solidFill>
              <a:latin typeface="Arial"/>
              <a:ea typeface="Arial"/>
              <a:cs typeface="Arial"/>
              <a:sym typeface="Arial"/>
            </a:endParaRPr>
          </a:p>
          <a:p>
            <a:pPr marL="0" lvl="0" indent="0" algn="l" rtl="0">
              <a:spcBef>
                <a:spcPts val="0"/>
              </a:spcBef>
              <a:spcAft>
                <a:spcPts val="1200"/>
              </a:spcAft>
              <a:buNone/>
            </a:pPr>
            <a:endParaRPr/>
          </a:p>
        </p:txBody>
      </p:sp>
      <p:pic>
        <p:nvPicPr>
          <p:cNvPr id="547" name="Google Shape;547;p49"/>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Metrics: Sprint 3 Velocity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53" name="Google Shape;553;p50"/>
          <p:cNvSpPr txBox="1">
            <a:spLocks noGrp="1"/>
          </p:cNvSpPr>
          <p:nvPr>
            <p:ph type="body" idx="1"/>
          </p:nvPr>
        </p:nvSpPr>
        <p:spPr>
          <a:xfrm>
            <a:off x="1028375" y="1475100"/>
            <a:ext cx="7305900" cy="32880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endParaRPr sz="2600">
              <a:solidFill>
                <a:srgbClr val="000000"/>
              </a:solidFill>
              <a:latin typeface="Calibri"/>
              <a:ea typeface="Calibri"/>
              <a:cs typeface="Calibri"/>
              <a:sym typeface="Calibri"/>
            </a:endParaRPr>
          </a:p>
          <a:p>
            <a:pPr marL="457200" lvl="0" indent="-393700" algn="l" rtl="0">
              <a:spcBef>
                <a:spcPts val="1200"/>
              </a:spcBef>
              <a:spcAft>
                <a:spcPts val="0"/>
              </a:spcAft>
              <a:buClr>
                <a:srgbClr val="000000"/>
              </a:buClr>
              <a:buSzPts val="2600"/>
              <a:buFont typeface="Calibri"/>
              <a:buChar char="●"/>
            </a:pPr>
            <a:r>
              <a:rPr lang="en" sz="2600">
                <a:solidFill>
                  <a:srgbClr val="000000"/>
                </a:solidFill>
                <a:latin typeface="Calibri"/>
                <a:ea typeface="Calibri"/>
                <a:cs typeface="Calibri"/>
                <a:sym typeface="Calibri"/>
              </a:rPr>
              <a:t>Total Story Points: 45</a:t>
            </a:r>
            <a:endParaRPr sz="2600">
              <a:solidFill>
                <a:srgbClr val="000000"/>
              </a:solidFill>
              <a:latin typeface="Calibri"/>
              <a:ea typeface="Calibri"/>
              <a:cs typeface="Calibri"/>
              <a:sym typeface="Calibri"/>
            </a:endParaRPr>
          </a:p>
          <a:p>
            <a:pPr marL="457200" lvl="0" indent="-393700" algn="l" rtl="0">
              <a:spcBef>
                <a:spcPts val="0"/>
              </a:spcBef>
              <a:spcAft>
                <a:spcPts val="0"/>
              </a:spcAft>
              <a:buClr>
                <a:srgbClr val="000000"/>
              </a:buClr>
              <a:buSzPts val="2600"/>
              <a:buFont typeface="Calibri"/>
              <a:buChar char="●"/>
            </a:pPr>
            <a:r>
              <a:rPr lang="en" sz="2600">
                <a:solidFill>
                  <a:srgbClr val="000000"/>
                </a:solidFill>
                <a:latin typeface="Calibri"/>
                <a:ea typeface="Calibri"/>
                <a:cs typeface="Calibri"/>
                <a:sym typeface="Calibri"/>
              </a:rPr>
              <a:t>Completed Story Points: 27</a:t>
            </a:r>
            <a:endParaRPr sz="2600">
              <a:solidFill>
                <a:srgbClr val="000000"/>
              </a:solidFill>
              <a:latin typeface="Calibri"/>
              <a:ea typeface="Calibri"/>
              <a:cs typeface="Calibri"/>
              <a:sym typeface="Calibri"/>
            </a:endParaRPr>
          </a:p>
          <a:p>
            <a:pPr marL="457200" lvl="0" indent="-393700" algn="l" rtl="0">
              <a:spcBef>
                <a:spcPts val="0"/>
              </a:spcBef>
              <a:spcAft>
                <a:spcPts val="0"/>
              </a:spcAft>
              <a:buClr>
                <a:srgbClr val="000000"/>
              </a:buClr>
              <a:buSzPts val="2600"/>
              <a:buFont typeface="Calibri"/>
              <a:buChar char="●"/>
            </a:pPr>
            <a:r>
              <a:rPr lang="en" sz="2600">
                <a:solidFill>
                  <a:srgbClr val="000000"/>
                </a:solidFill>
                <a:latin typeface="Calibri"/>
                <a:ea typeface="Calibri"/>
                <a:cs typeface="Calibri"/>
                <a:sym typeface="Calibri"/>
              </a:rPr>
              <a:t>Not Completed Story Points: 18</a:t>
            </a:r>
            <a:endParaRPr sz="2600">
              <a:solidFill>
                <a:srgbClr val="000000"/>
              </a:solidFill>
              <a:latin typeface="Calibri"/>
              <a:ea typeface="Calibri"/>
              <a:cs typeface="Calibri"/>
              <a:sym typeface="Calibri"/>
            </a:endParaRPr>
          </a:p>
          <a:p>
            <a:pPr marL="457200" lvl="0" indent="-393700" algn="l" rtl="0">
              <a:spcBef>
                <a:spcPts val="0"/>
              </a:spcBef>
              <a:spcAft>
                <a:spcPts val="0"/>
              </a:spcAft>
              <a:buClr>
                <a:srgbClr val="000000"/>
              </a:buClr>
              <a:buSzPts val="2600"/>
              <a:buFont typeface="Calibri"/>
              <a:buChar char="●"/>
            </a:pPr>
            <a:r>
              <a:rPr lang="en" sz="2600" b="1">
                <a:solidFill>
                  <a:srgbClr val="000000"/>
                </a:solidFill>
                <a:latin typeface="Calibri"/>
                <a:ea typeface="Calibri"/>
                <a:cs typeface="Calibri"/>
                <a:sym typeface="Calibri"/>
              </a:rPr>
              <a:t>Velocity: 27</a:t>
            </a:r>
            <a:endParaRPr sz="2600" b="1">
              <a:solidFill>
                <a:srgbClr val="000000"/>
              </a:solidFill>
              <a:latin typeface="Calibri"/>
              <a:ea typeface="Calibri"/>
              <a:cs typeface="Calibri"/>
              <a:sym typeface="Calibri"/>
            </a:endParaRPr>
          </a:p>
        </p:txBody>
      </p:sp>
      <p:pic>
        <p:nvPicPr>
          <p:cNvPr id="554" name="Google Shape;554;p50"/>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Metrics: Team's Historical Velocity and Average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60" name="Google Shape;560;p51"/>
          <p:cNvSpPr txBox="1">
            <a:spLocks noGrp="1"/>
          </p:cNvSpPr>
          <p:nvPr>
            <p:ph type="body" idx="1"/>
          </p:nvPr>
        </p:nvSpPr>
        <p:spPr>
          <a:xfrm>
            <a:off x="1028375" y="1475100"/>
            <a:ext cx="7305900" cy="32880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2600">
                <a:solidFill>
                  <a:srgbClr val="000000"/>
                </a:solidFill>
                <a:highlight>
                  <a:srgbClr val="FFFFFF"/>
                </a:highlight>
                <a:latin typeface="Calibri"/>
                <a:ea typeface="Calibri"/>
                <a:cs typeface="Calibri"/>
                <a:sym typeface="Calibri"/>
              </a:rPr>
              <a:t>Sprint 1 </a:t>
            </a:r>
            <a:r>
              <a:rPr lang="en" sz="2600" b="1">
                <a:solidFill>
                  <a:srgbClr val="000000"/>
                </a:solidFill>
                <a:latin typeface="Calibri"/>
                <a:ea typeface="Calibri"/>
                <a:cs typeface="Calibri"/>
                <a:sym typeface="Calibri"/>
              </a:rPr>
              <a:t>Velocity: 24</a:t>
            </a:r>
            <a:endParaRPr sz="2600">
              <a:solidFill>
                <a:srgbClr val="000000"/>
              </a:solidFill>
              <a:highlight>
                <a:srgbClr val="FFFFFF"/>
              </a:highlight>
              <a:latin typeface="Calibri"/>
              <a:ea typeface="Calibri"/>
              <a:cs typeface="Calibri"/>
              <a:sym typeface="Calibri"/>
            </a:endParaRPr>
          </a:p>
          <a:p>
            <a:pPr marL="0" lvl="0" indent="0" algn="l" rtl="0">
              <a:spcBef>
                <a:spcPts val="1200"/>
              </a:spcBef>
              <a:spcAft>
                <a:spcPts val="0"/>
              </a:spcAft>
              <a:buNone/>
            </a:pPr>
            <a:r>
              <a:rPr lang="en" sz="2600">
                <a:solidFill>
                  <a:srgbClr val="000000"/>
                </a:solidFill>
                <a:highlight>
                  <a:srgbClr val="FFFFFF"/>
                </a:highlight>
                <a:latin typeface="Calibri"/>
                <a:ea typeface="Calibri"/>
                <a:cs typeface="Calibri"/>
                <a:sym typeface="Calibri"/>
              </a:rPr>
              <a:t>Sprint 2 </a:t>
            </a:r>
            <a:r>
              <a:rPr lang="en" sz="2600" b="1">
                <a:solidFill>
                  <a:srgbClr val="000000"/>
                </a:solidFill>
                <a:latin typeface="Calibri"/>
                <a:ea typeface="Calibri"/>
                <a:cs typeface="Calibri"/>
                <a:sym typeface="Calibri"/>
              </a:rPr>
              <a:t>Velocity: 36</a:t>
            </a:r>
            <a:endParaRPr sz="2600">
              <a:solidFill>
                <a:srgbClr val="000000"/>
              </a:solidFill>
              <a:highlight>
                <a:srgbClr val="FFFFFF"/>
              </a:highlight>
              <a:latin typeface="Calibri"/>
              <a:ea typeface="Calibri"/>
              <a:cs typeface="Calibri"/>
              <a:sym typeface="Calibri"/>
            </a:endParaRPr>
          </a:p>
          <a:p>
            <a:pPr marL="0" lvl="0" indent="0" algn="l" rtl="0">
              <a:spcBef>
                <a:spcPts val="1200"/>
              </a:spcBef>
              <a:spcAft>
                <a:spcPts val="0"/>
              </a:spcAft>
              <a:buNone/>
            </a:pPr>
            <a:r>
              <a:rPr lang="en" sz="2600">
                <a:solidFill>
                  <a:srgbClr val="000000"/>
                </a:solidFill>
                <a:highlight>
                  <a:srgbClr val="FFFFFF"/>
                </a:highlight>
                <a:latin typeface="Calibri"/>
                <a:ea typeface="Calibri"/>
                <a:cs typeface="Calibri"/>
                <a:sym typeface="Calibri"/>
              </a:rPr>
              <a:t>Sprint 3 </a:t>
            </a:r>
            <a:r>
              <a:rPr lang="en" sz="2600" b="1">
                <a:solidFill>
                  <a:srgbClr val="000000"/>
                </a:solidFill>
                <a:latin typeface="Calibri"/>
                <a:ea typeface="Calibri"/>
                <a:cs typeface="Calibri"/>
                <a:sym typeface="Calibri"/>
              </a:rPr>
              <a:t>Velocity: 27</a:t>
            </a:r>
            <a:endParaRPr sz="2600" b="1">
              <a:solidFill>
                <a:srgbClr val="000000"/>
              </a:solidFill>
              <a:latin typeface="Calibri"/>
              <a:ea typeface="Calibri"/>
              <a:cs typeface="Calibri"/>
              <a:sym typeface="Calibri"/>
            </a:endParaRPr>
          </a:p>
          <a:p>
            <a:pPr marL="0" lvl="0" indent="0" algn="l" rtl="0">
              <a:spcBef>
                <a:spcPts val="1200"/>
              </a:spcBef>
              <a:spcAft>
                <a:spcPts val="1200"/>
              </a:spcAft>
              <a:buNone/>
            </a:pPr>
            <a:r>
              <a:rPr lang="en" sz="2600" b="1">
                <a:solidFill>
                  <a:srgbClr val="000000"/>
                </a:solidFill>
                <a:latin typeface="Calibri"/>
                <a:ea typeface="Calibri"/>
                <a:cs typeface="Calibri"/>
                <a:sym typeface="Calibri"/>
              </a:rPr>
              <a:t>Average: 29</a:t>
            </a:r>
            <a:endParaRPr sz="2600" b="1">
              <a:solidFill>
                <a:srgbClr val="000000"/>
              </a:solidFill>
              <a:latin typeface="Calibri"/>
              <a:ea typeface="Calibri"/>
              <a:cs typeface="Calibri"/>
              <a:sym typeface="Calibri"/>
            </a:endParaRPr>
          </a:p>
        </p:txBody>
      </p:sp>
      <p:pic>
        <p:nvPicPr>
          <p:cNvPr id="561" name="Google Shape;561;p51"/>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Improvements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9" name="Google Shape;309;p16"/>
          <p:cNvSpPr txBox="1">
            <a:spLocks noGrp="1"/>
          </p:cNvSpPr>
          <p:nvPr>
            <p:ph type="body" idx="1"/>
          </p:nvPr>
        </p:nvSpPr>
        <p:spPr>
          <a:xfrm>
            <a:off x="1303800" y="1668500"/>
            <a:ext cx="70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434343"/>
              </a:buClr>
              <a:buSzPts val="1300"/>
              <a:buFont typeface="Maven Pro"/>
              <a:buChar char="●"/>
            </a:pPr>
            <a:r>
              <a:rPr lang="en">
                <a:solidFill>
                  <a:srgbClr val="434343"/>
                </a:solidFill>
                <a:latin typeface="Maven Pro"/>
                <a:ea typeface="Maven Pro"/>
                <a:cs typeface="Maven Pro"/>
                <a:sym typeface="Maven Pro"/>
              </a:rPr>
              <a:t>User Stories/Tasks</a:t>
            </a:r>
            <a:endParaRPr>
              <a:solidFill>
                <a:srgbClr val="434343"/>
              </a:solidFill>
              <a:latin typeface="Maven Pro"/>
              <a:ea typeface="Maven Pro"/>
              <a:cs typeface="Maven Pro"/>
              <a:sym typeface="Maven Pro"/>
            </a:endParaRPr>
          </a:p>
          <a:p>
            <a:pPr marL="914400" lvl="1" indent="-298450" algn="l" rtl="0">
              <a:spcBef>
                <a:spcPts val="0"/>
              </a:spcBef>
              <a:spcAft>
                <a:spcPts val="0"/>
              </a:spcAft>
              <a:buClr>
                <a:srgbClr val="434343"/>
              </a:buClr>
              <a:buSzPts val="1100"/>
              <a:buFont typeface="Maven Pro"/>
              <a:buChar char="○"/>
            </a:pPr>
            <a:r>
              <a:rPr lang="en">
                <a:solidFill>
                  <a:srgbClr val="434343"/>
                </a:solidFill>
                <a:latin typeface="Maven Pro"/>
                <a:ea typeface="Maven Pro"/>
                <a:cs typeface="Maven Pro"/>
                <a:sym typeface="Maven Pro"/>
              </a:rPr>
              <a:t>Type of user/user role</a:t>
            </a:r>
            <a:endParaRPr>
              <a:solidFill>
                <a:srgbClr val="434343"/>
              </a:solidFill>
              <a:latin typeface="Maven Pro"/>
              <a:ea typeface="Maven Pro"/>
              <a:cs typeface="Maven Pro"/>
              <a:sym typeface="Maven Pro"/>
            </a:endParaRPr>
          </a:p>
          <a:p>
            <a:pPr marL="914400" lvl="1" indent="-298450" algn="l" rtl="0">
              <a:spcBef>
                <a:spcPts val="0"/>
              </a:spcBef>
              <a:spcAft>
                <a:spcPts val="0"/>
              </a:spcAft>
              <a:buClr>
                <a:srgbClr val="434343"/>
              </a:buClr>
              <a:buSzPts val="1100"/>
              <a:buFont typeface="Maven Pro"/>
              <a:buChar char="○"/>
            </a:pPr>
            <a:r>
              <a:rPr lang="en">
                <a:solidFill>
                  <a:srgbClr val="434343"/>
                </a:solidFill>
                <a:latin typeface="Maven Pro"/>
                <a:ea typeface="Maven Pro"/>
                <a:cs typeface="Maven Pro"/>
                <a:sym typeface="Maven Pro"/>
              </a:rPr>
              <a:t>Story points- fibonacci numbers for Sprint 3</a:t>
            </a:r>
            <a:endParaRPr>
              <a:solidFill>
                <a:srgbClr val="434343"/>
              </a:solidFill>
              <a:latin typeface="Maven Pro"/>
              <a:ea typeface="Maven Pro"/>
              <a:cs typeface="Maven Pro"/>
              <a:sym typeface="Maven Pro"/>
            </a:endParaRPr>
          </a:p>
          <a:p>
            <a:pPr marL="914400" lvl="1" indent="-298450" algn="l" rtl="0">
              <a:spcBef>
                <a:spcPts val="0"/>
              </a:spcBef>
              <a:spcAft>
                <a:spcPts val="0"/>
              </a:spcAft>
              <a:buClr>
                <a:srgbClr val="434343"/>
              </a:buClr>
              <a:buSzPts val="1100"/>
              <a:buFont typeface="Maven Pro"/>
              <a:buChar char="○"/>
            </a:pPr>
            <a:r>
              <a:rPr lang="en">
                <a:solidFill>
                  <a:srgbClr val="434343"/>
                </a:solidFill>
                <a:latin typeface="Maven Pro"/>
                <a:ea typeface="Maven Pro"/>
                <a:cs typeface="Maven Pro"/>
                <a:sym typeface="Maven Pro"/>
              </a:rPr>
              <a:t>Table for backlog stories</a:t>
            </a:r>
            <a:endParaRPr>
              <a:solidFill>
                <a:srgbClr val="434343"/>
              </a:solidFill>
              <a:latin typeface="Maven Pro"/>
              <a:ea typeface="Maven Pro"/>
              <a:cs typeface="Maven Pro"/>
              <a:sym typeface="Maven Pro"/>
            </a:endParaRPr>
          </a:p>
          <a:p>
            <a:pPr marL="457200" lvl="0" indent="-311150" algn="l" rtl="0">
              <a:spcBef>
                <a:spcPts val="0"/>
              </a:spcBef>
              <a:spcAft>
                <a:spcPts val="0"/>
              </a:spcAft>
              <a:buClr>
                <a:srgbClr val="434343"/>
              </a:buClr>
              <a:buSzPts val="1300"/>
              <a:buFont typeface="Maven Pro"/>
              <a:buChar char="●"/>
            </a:pPr>
            <a:r>
              <a:rPr lang="en">
                <a:solidFill>
                  <a:srgbClr val="434343"/>
                </a:solidFill>
                <a:latin typeface="Maven Pro"/>
                <a:ea typeface="Maven Pro"/>
                <a:cs typeface="Maven Pro"/>
                <a:sym typeface="Maven Pro"/>
              </a:rPr>
              <a:t>Team velocity - history, average, etc</a:t>
            </a:r>
            <a:endParaRPr>
              <a:solidFill>
                <a:srgbClr val="434343"/>
              </a:solidFill>
              <a:latin typeface="Maven Pro"/>
              <a:ea typeface="Maven Pro"/>
              <a:cs typeface="Maven Pro"/>
              <a:sym typeface="Maven Pro"/>
            </a:endParaRPr>
          </a:p>
          <a:p>
            <a:pPr marL="457200" lvl="0" indent="-311150" algn="l" rtl="0">
              <a:spcBef>
                <a:spcPts val="0"/>
              </a:spcBef>
              <a:spcAft>
                <a:spcPts val="0"/>
              </a:spcAft>
              <a:buClr>
                <a:srgbClr val="434343"/>
              </a:buClr>
              <a:buSzPts val="1300"/>
              <a:buFont typeface="Maven Pro"/>
              <a:buChar char="●"/>
            </a:pPr>
            <a:r>
              <a:rPr lang="en">
                <a:solidFill>
                  <a:srgbClr val="434343"/>
                </a:solidFill>
                <a:latin typeface="Maven Pro"/>
                <a:ea typeface="Maven Pro"/>
                <a:cs typeface="Maven Pro"/>
                <a:sym typeface="Maven Pro"/>
              </a:rPr>
              <a:t>User story 2.6 in sprint 3</a:t>
            </a:r>
            <a:endParaRPr>
              <a:solidFill>
                <a:srgbClr val="434343"/>
              </a:solidFill>
              <a:latin typeface="Maven Pro"/>
              <a:ea typeface="Maven Pro"/>
              <a:cs typeface="Maven Pro"/>
              <a:sym typeface="Maven Pro"/>
            </a:endParaRPr>
          </a:p>
          <a:p>
            <a:pPr marL="457200" lvl="0" indent="-311150" algn="l" rtl="0">
              <a:spcBef>
                <a:spcPts val="0"/>
              </a:spcBef>
              <a:spcAft>
                <a:spcPts val="0"/>
              </a:spcAft>
              <a:buClr>
                <a:srgbClr val="434343"/>
              </a:buClr>
              <a:buSzPts val="1300"/>
              <a:buFont typeface="Maven Pro"/>
              <a:buChar char="●"/>
            </a:pPr>
            <a:r>
              <a:rPr lang="en">
                <a:solidFill>
                  <a:srgbClr val="434343"/>
                </a:solidFill>
                <a:latin typeface="Maven Pro"/>
                <a:ea typeface="Maven Pro"/>
                <a:cs typeface="Maven Pro"/>
                <a:sym typeface="Maven Pro"/>
              </a:rPr>
              <a:t>Api slides</a:t>
            </a:r>
            <a:endParaRPr>
              <a:solidFill>
                <a:srgbClr val="434343"/>
              </a:solidFill>
              <a:latin typeface="Maven Pro"/>
              <a:ea typeface="Maven Pro"/>
              <a:cs typeface="Maven Pro"/>
              <a:sym typeface="Maven Pro"/>
            </a:endParaRPr>
          </a:p>
          <a:p>
            <a:pPr marL="457200" lvl="0" indent="-311150" algn="l" rtl="0">
              <a:spcBef>
                <a:spcPts val="0"/>
              </a:spcBef>
              <a:spcAft>
                <a:spcPts val="0"/>
              </a:spcAft>
              <a:buClr>
                <a:srgbClr val="434343"/>
              </a:buClr>
              <a:buSzPts val="1300"/>
              <a:buFont typeface="Maven Pro"/>
              <a:buChar char="●"/>
            </a:pPr>
            <a:r>
              <a:rPr lang="en">
                <a:solidFill>
                  <a:srgbClr val="434343"/>
                </a:solidFill>
                <a:latin typeface="Maven Pro"/>
                <a:ea typeface="Maven Pro"/>
                <a:cs typeface="Maven Pro"/>
                <a:sym typeface="Maven Pro"/>
              </a:rPr>
              <a:t>Explaining Burndown chart in more detai during presentation</a:t>
            </a:r>
            <a:endParaRPr>
              <a:solidFill>
                <a:srgbClr val="434343"/>
              </a:solidFill>
              <a:latin typeface="Maven Pro"/>
              <a:ea typeface="Maven Pro"/>
              <a:cs typeface="Maven Pro"/>
              <a:sym typeface="Maven Pro"/>
            </a:endParaRPr>
          </a:p>
          <a:p>
            <a:pPr marL="457200" lvl="0" indent="0" algn="l" rtl="0">
              <a:spcBef>
                <a:spcPts val="1200"/>
              </a:spcBef>
              <a:spcAft>
                <a:spcPts val="1200"/>
              </a:spcAft>
              <a:buNone/>
            </a:pPr>
            <a:endParaRPr>
              <a:solidFill>
                <a:srgbClr val="434343"/>
              </a:solidFill>
              <a:latin typeface="Maven Pro"/>
              <a:ea typeface="Maven Pro"/>
              <a:cs typeface="Maven Pro"/>
              <a:sym typeface="Maven Pro"/>
            </a:endParaRPr>
          </a:p>
        </p:txBody>
      </p:sp>
      <p:pic>
        <p:nvPicPr>
          <p:cNvPr id="310" name="Google Shape;310;p16"/>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Metrics Sprint 3 Burndown Chart</a:t>
            </a:r>
            <a:endParaRPr/>
          </a:p>
        </p:txBody>
      </p:sp>
      <p:pic>
        <p:nvPicPr>
          <p:cNvPr id="567" name="Google Shape;567;p52"/>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pic>
        <p:nvPicPr>
          <p:cNvPr id="568" name="Google Shape;568;p52"/>
          <p:cNvPicPr preferRelativeResize="0"/>
          <p:nvPr/>
        </p:nvPicPr>
        <p:blipFill>
          <a:blip r:embed="rId4">
            <a:alphaModFix/>
          </a:blip>
          <a:stretch>
            <a:fillRect/>
          </a:stretch>
        </p:blipFill>
        <p:spPr>
          <a:xfrm>
            <a:off x="2282450" y="1465350"/>
            <a:ext cx="4426450" cy="2811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Metrics: Historical Burndown Chart</a:t>
            </a:r>
            <a:endParaRPr/>
          </a:p>
        </p:txBody>
      </p:sp>
      <p:pic>
        <p:nvPicPr>
          <p:cNvPr id="574" name="Google Shape;574;p53"/>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pic>
        <p:nvPicPr>
          <p:cNvPr id="575" name="Google Shape;575;p53"/>
          <p:cNvPicPr preferRelativeResize="0"/>
          <p:nvPr/>
        </p:nvPicPr>
        <p:blipFill>
          <a:blip r:embed="rId4">
            <a:alphaModFix/>
          </a:blip>
          <a:stretch>
            <a:fillRect/>
          </a:stretch>
        </p:blipFill>
        <p:spPr>
          <a:xfrm>
            <a:off x="1581350" y="2958400"/>
            <a:ext cx="2111599" cy="1108799"/>
          </a:xfrm>
          <a:prstGeom prst="rect">
            <a:avLst/>
          </a:prstGeom>
          <a:noFill/>
          <a:ln>
            <a:noFill/>
          </a:ln>
        </p:spPr>
      </p:pic>
      <p:pic>
        <p:nvPicPr>
          <p:cNvPr id="576" name="Google Shape;576;p53"/>
          <p:cNvPicPr preferRelativeResize="0"/>
          <p:nvPr/>
        </p:nvPicPr>
        <p:blipFill>
          <a:blip r:embed="rId5">
            <a:alphaModFix/>
          </a:blip>
          <a:stretch>
            <a:fillRect/>
          </a:stretch>
        </p:blipFill>
        <p:spPr>
          <a:xfrm>
            <a:off x="1458400" y="1371150"/>
            <a:ext cx="2111601" cy="1373924"/>
          </a:xfrm>
          <a:prstGeom prst="rect">
            <a:avLst/>
          </a:prstGeom>
          <a:noFill/>
          <a:ln>
            <a:noFill/>
          </a:ln>
        </p:spPr>
      </p:pic>
      <p:pic>
        <p:nvPicPr>
          <p:cNvPr id="577" name="Google Shape;577;p53"/>
          <p:cNvPicPr preferRelativeResize="0"/>
          <p:nvPr/>
        </p:nvPicPr>
        <p:blipFill>
          <a:blip r:embed="rId6">
            <a:alphaModFix/>
          </a:blip>
          <a:stretch>
            <a:fillRect/>
          </a:stretch>
        </p:blipFill>
        <p:spPr>
          <a:xfrm>
            <a:off x="4314950" y="1597875"/>
            <a:ext cx="3445000" cy="2187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Metrics: Completed/Committed Ratio</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83" name="Google Shape;583;p54"/>
          <p:cNvSpPr txBox="1">
            <a:spLocks noGrp="1"/>
          </p:cNvSpPr>
          <p:nvPr>
            <p:ph type="body" idx="1"/>
          </p:nvPr>
        </p:nvSpPr>
        <p:spPr>
          <a:xfrm>
            <a:off x="1303800" y="1688600"/>
            <a:ext cx="7030500" cy="307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500" b="1">
              <a:solidFill>
                <a:srgbClr val="000000"/>
              </a:solidFill>
              <a:latin typeface="Calibri"/>
              <a:ea typeface="Calibri"/>
              <a:cs typeface="Calibri"/>
              <a:sym typeface="Calibri"/>
            </a:endParaRPr>
          </a:p>
          <a:p>
            <a:pPr marL="0" lvl="0" indent="0" algn="l" rtl="0">
              <a:spcBef>
                <a:spcPts val="0"/>
              </a:spcBef>
              <a:spcAft>
                <a:spcPts val="0"/>
              </a:spcAft>
              <a:buNone/>
            </a:pPr>
            <a:r>
              <a:rPr lang="en" sz="1500" b="1">
                <a:solidFill>
                  <a:srgbClr val="000000"/>
                </a:solidFill>
                <a:latin typeface="Calibri"/>
                <a:ea typeface="Calibri"/>
                <a:cs typeface="Calibri"/>
                <a:sym typeface="Calibri"/>
              </a:rPr>
              <a:t>Sprint 3: </a:t>
            </a:r>
            <a:endParaRPr sz="1500" b="1">
              <a:solidFill>
                <a:srgbClr val="000000"/>
              </a:solidFill>
              <a:latin typeface="Calibri"/>
              <a:ea typeface="Calibri"/>
              <a:cs typeface="Calibri"/>
              <a:sym typeface="Calibri"/>
            </a:endParaRPr>
          </a:p>
          <a:p>
            <a:pPr marL="0" lvl="0" indent="0" algn="l" rtl="0">
              <a:spcBef>
                <a:spcPts val="0"/>
              </a:spcBef>
              <a:spcAft>
                <a:spcPts val="0"/>
              </a:spcAft>
              <a:buNone/>
            </a:pPr>
            <a:endParaRPr sz="1500" b="1">
              <a:solidFill>
                <a:srgbClr val="000000"/>
              </a:solidFill>
              <a:latin typeface="Calibri"/>
              <a:ea typeface="Calibri"/>
              <a:cs typeface="Calibri"/>
              <a:sym typeface="Calibri"/>
            </a:endParaRPr>
          </a:p>
          <a:p>
            <a:pPr marL="0" lvl="0" indent="0" algn="l" rtl="0">
              <a:spcBef>
                <a:spcPts val="0"/>
              </a:spcBef>
              <a:spcAft>
                <a:spcPts val="0"/>
              </a:spcAft>
              <a:buNone/>
            </a:pPr>
            <a:r>
              <a:rPr lang="en" sz="1500">
                <a:solidFill>
                  <a:srgbClr val="000000"/>
                </a:solidFill>
                <a:latin typeface="Calibri"/>
                <a:ea typeface="Calibri"/>
                <a:cs typeface="Calibri"/>
                <a:sym typeface="Calibri"/>
              </a:rPr>
              <a:t>Completed: 27</a:t>
            </a:r>
            <a:endParaRPr sz="1500">
              <a:solidFill>
                <a:srgbClr val="000000"/>
              </a:solidFill>
              <a:latin typeface="Calibri"/>
              <a:ea typeface="Calibri"/>
              <a:cs typeface="Calibri"/>
              <a:sym typeface="Calibri"/>
            </a:endParaRPr>
          </a:p>
          <a:p>
            <a:pPr marL="0" lvl="0" indent="0" algn="l" rtl="0">
              <a:spcBef>
                <a:spcPts val="0"/>
              </a:spcBef>
              <a:spcAft>
                <a:spcPts val="0"/>
              </a:spcAft>
              <a:buNone/>
            </a:pPr>
            <a:r>
              <a:rPr lang="en" sz="1500">
                <a:solidFill>
                  <a:srgbClr val="000000"/>
                </a:solidFill>
                <a:latin typeface="Calibri"/>
                <a:ea typeface="Calibri"/>
                <a:cs typeface="Calibri"/>
                <a:sym typeface="Calibri"/>
              </a:rPr>
              <a:t>Not Completed: 18</a:t>
            </a:r>
            <a:endParaRPr sz="1500">
              <a:solidFill>
                <a:srgbClr val="000000"/>
              </a:solidFill>
              <a:latin typeface="Calibri"/>
              <a:ea typeface="Calibri"/>
              <a:cs typeface="Calibri"/>
              <a:sym typeface="Calibri"/>
            </a:endParaRPr>
          </a:p>
          <a:p>
            <a:pPr marL="0" lvl="0" indent="0" algn="l" rtl="0">
              <a:spcBef>
                <a:spcPts val="0"/>
              </a:spcBef>
              <a:spcAft>
                <a:spcPts val="0"/>
              </a:spcAft>
              <a:buNone/>
            </a:pPr>
            <a:r>
              <a:rPr lang="en" sz="1500">
                <a:solidFill>
                  <a:srgbClr val="000000"/>
                </a:solidFill>
                <a:latin typeface="Calibri"/>
                <a:ea typeface="Calibri"/>
                <a:cs typeface="Calibri"/>
                <a:sym typeface="Calibri"/>
              </a:rPr>
              <a:t>Total Story Points: 45</a:t>
            </a:r>
            <a:endParaRPr sz="1500">
              <a:solidFill>
                <a:srgbClr val="000000"/>
              </a:solidFill>
              <a:latin typeface="Calibri"/>
              <a:ea typeface="Calibri"/>
              <a:cs typeface="Calibri"/>
              <a:sym typeface="Calibri"/>
            </a:endParaRPr>
          </a:p>
          <a:p>
            <a:pPr marL="0" lvl="0" indent="0" algn="l" rtl="0">
              <a:spcBef>
                <a:spcPts val="0"/>
              </a:spcBef>
              <a:spcAft>
                <a:spcPts val="0"/>
              </a:spcAft>
              <a:buNone/>
            </a:pPr>
            <a:endParaRPr sz="1500" b="1">
              <a:solidFill>
                <a:srgbClr val="000000"/>
              </a:solidFill>
              <a:latin typeface="Calibri"/>
              <a:ea typeface="Calibri"/>
              <a:cs typeface="Calibri"/>
              <a:sym typeface="Calibri"/>
            </a:endParaRPr>
          </a:p>
          <a:p>
            <a:pPr marL="0" lvl="0" indent="0" algn="l" rtl="0">
              <a:spcBef>
                <a:spcPts val="0"/>
              </a:spcBef>
              <a:spcAft>
                <a:spcPts val="0"/>
              </a:spcAft>
              <a:buNone/>
            </a:pPr>
            <a:r>
              <a:rPr lang="en" sz="1500" b="1">
                <a:solidFill>
                  <a:srgbClr val="000000"/>
                </a:solidFill>
                <a:latin typeface="Calibri"/>
                <a:ea typeface="Calibri"/>
                <a:cs typeface="Calibri"/>
                <a:sym typeface="Calibri"/>
              </a:rPr>
              <a:t>Completed/Committed Ratio: 27/45 = 60%</a:t>
            </a:r>
            <a:endParaRPr sz="1500" b="1">
              <a:solidFill>
                <a:srgbClr val="000000"/>
              </a:solidFill>
              <a:latin typeface="Calibri"/>
              <a:ea typeface="Calibri"/>
              <a:cs typeface="Calibri"/>
              <a:sym typeface="Calibri"/>
            </a:endParaRPr>
          </a:p>
          <a:p>
            <a:pPr marL="0" lvl="0" indent="0" algn="l" rtl="0">
              <a:spcBef>
                <a:spcPts val="0"/>
              </a:spcBef>
              <a:spcAft>
                <a:spcPts val="0"/>
              </a:spcAft>
              <a:buNone/>
            </a:pPr>
            <a:endParaRPr sz="1500" b="1">
              <a:solidFill>
                <a:srgbClr val="000000"/>
              </a:solidFill>
              <a:latin typeface="Calibri"/>
              <a:ea typeface="Calibri"/>
              <a:cs typeface="Calibri"/>
              <a:sym typeface="Calibri"/>
            </a:endParaRPr>
          </a:p>
          <a:p>
            <a:pPr marL="0" lvl="0" indent="0" algn="l" rtl="0">
              <a:spcBef>
                <a:spcPts val="0"/>
              </a:spcBef>
              <a:spcAft>
                <a:spcPts val="0"/>
              </a:spcAft>
              <a:buNone/>
            </a:pPr>
            <a:endParaRPr sz="1000">
              <a:solidFill>
                <a:srgbClr val="000000"/>
              </a:solidFill>
              <a:latin typeface="Calibri"/>
              <a:ea typeface="Calibri"/>
              <a:cs typeface="Calibri"/>
              <a:sym typeface="Calibri"/>
            </a:endParaRPr>
          </a:p>
          <a:p>
            <a:pPr marL="0" lvl="0" indent="0" algn="l" rtl="0">
              <a:spcBef>
                <a:spcPts val="0"/>
              </a:spcBef>
              <a:spcAft>
                <a:spcPts val="0"/>
              </a:spcAft>
              <a:buNone/>
            </a:pPr>
            <a:endParaRPr sz="1000">
              <a:solidFill>
                <a:srgbClr val="000000"/>
              </a:solidFill>
              <a:latin typeface="Calibri"/>
              <a:ea typeface="Calibri"/>
              <a:cs typeface="Calibri"/>
              <a:sym typeface="Calibri"/>
            </a:endParaRPr>
          </a:p>
          <a:p>
            <a:pPr marL="0" lvl="0" indent="0" algn="l" rtl="0">
              <a:spcBef>
                <a:spcPts val="0"/>
              </a:spcBef>
              <a:spcAft>
                <a:spcPts val="1200"/>
              </a:spcAft>
              <a:buNone/>
            </a:pPr>
            <a:endParaRPr sz="1000">
              <a:solidFill>
                <a:srgbClr val="000000"/>
              </a:solidFill>
              <a:highlight>
                <a:srgbClr val="FFFFFF"/>
              </a:highlight>
              <a:latin typeface="Calibri"/>
              <a:ea typeface="Calibri"/>
              <a:cs typeface="Calibri"/>
              <a:sym typeface="Calibri"/>
            </a:endParaRPr>
          </a:p>
        </p:txBody>
      </p:sp>
      <p:pic>
        <p:nvPicPr>
          <p:cNvPr id="584" name="Google Shape;584;p54"/>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Team's historical Completed/Committed Ratio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90" name="Google Shape;590;p55"/>
          <p:cNvSpPr txBox="1">
            <a:spLocks noGrp="1"/>
          </p:cNvSpPr>
          <p:nvPr>
            <p:ph type="body" idx="1"/>
          </p:nvPr>
        </p:nvSpPr>
        <p:spPr>
          <a:xfrm>
            <a:off x="1028375" y="1475100"/>
            <a:ext cx="7305900" cy="328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solidFill>
                  <a:srgbClr val="000000"/>
                </a:solidFill>
                <a:latin typeface="Calibri"/>
                <a:ea typeface="Calibri"/>
                <a:cs typeface="Calibri"/>
                <a:sym typeface="Calibri"/>
              </a:rPr>
              <a:t>Sprint 1: </a:t>
            </a:r>
            <a:endParaRPr sz="1500">
              <a:solidFill>
                <a:srgbClr val="000000"/>
              </a:solidFill>
              <a:latin typeface="Calibri"/>
              <a:ea typeface="Calibri"/>
              <a:cs typeface="Calibri"/>
              <a:sym typeface="Calibri"/>
            </a:endParaRPr>
          </a:p>
          <a:p>
            <a:pPr marL="0" lvl="0" indent="457200" algn="l" rtl="0">
              <a:spcBef>
                <a:spcPts val="0"/>
              </a:spcBef>
              <a:spcAft>
                <a:spcPts val="0"/>
              </a:spcAft>
              <a:buNone/>
            </a:pPr>
            <a:r>
              <a:rPr lang="en" sz="1500">
                <a:solidFill>
                  <a:srgbClr val="000000"/>
                </a:solidFill>
                <a:latin typeface="Calibri"/>
                <a:ea typeface="Calibri"/>
                <a:cs typeface="Calibri"/>
                <a:sym typeface="Calibri"/>
              </a:rPr>
              <a:t>24/24 = 100%</a:t>
            </a:r>
            <a:endParaRPr sz="1500">
              <a:solidFill>
                <a:srgbClr val="000000"/>
              </a:solidFill>
              <a:latin typeface="Calibri"/>
              <a:ea typeface="Calibri"/>
              <a:cs typeface="Calibri"/>
              <a:sym typeface="Calibri"/>
            </a:endParaRPr>
          </a:p>
          <a:p>
            <a:pPr marL="0" lvl="0" indent="0" algn="l" rtl="0">
              <a:spcBef>
                <a:spcPts val="0"/>
              </a:spcBef>
              <a:spcAft>
                <a:spcPts val="0"/>
              </a:spcAft>
              <a:buNone/>
            </a:pPr>
            <a:endParaRPr sz="1500">
              <a:solidFill>
                <a:srgbClr val="000000"/>
              </a:solidFill>
              <a:latin typeface="Calibri"/>
              <a:ea typeface="Calibri"/>
              <a:cs typeface="Calibri"/>
              <a:sym typeface="Calibri"/>
            </a:endParaRPr>
          </a:p>
          <a:p>
            <a:pPr marL="0" lvl="0" indent="0" algn="l" rtl="0">
              <a:spcBef>
                <a:spcPts val="0"/>
              </a:spcBef>
              <a:spcAft>
                <a:spcPts val="0"/>
              </a:spcAft>
              <a:buNone/>
            </a:pPr>
            <a:r>
              <a:rPr lang="en" sz="1500">
                <a:solidFill>
                  <a:srgbClr val="000000"/>
                </a:solidFill>
                <a:latin typeface="Calibri"/>
                <a:ea typeface="Calibri"/>
                <a:cs typeface="Calibri"/>
                <a:sym typeface="Calibri"/>
              </a:rPr>
              <a:t>Sprint 2: </a:t>
            </a:r>
            <a:endParaRPr sz="1500">
              <a:solidFill>
                <a:srgbClr val="000000"/>
              </a:solidFill>
              <a:latin typeface="Calibri"/>
              <a:ea typeface="Calibri"/>
              <a:cs typeface="Calibri"/>
              <a:sym typeface="Calibri"/>
            </a:endParaRPr>
          </a:p>
          <a:p>
            <a:pPr marL="0" lvl="0" indent="457200" algn="l" rtl="0">
              <a:spcBef>
                <a:spcPts val="0"/>
              </a:spcBef>
              <a:spcAft>
                <a:spcPts val="0"/>
              </a:spcAft>
              <a:buNone/>
            </a:pPr>
            <a:r>
              <a:rPr lang="en" sz="1500">
                <a:solidFill>
                  <a:srgbClr val="000000"/>
                </a:solidFill>
                <a:latin typeface="Calibri"/>
                <a:ea typeface="Calibri"/>
                <a:cs typeface="Calibri"/>
                <a:sym typeface="Calibri"/>
              </a:rPr>
              <a:t>36/46 = 78.26%</a:t>
            </a:r>
            <a:endParaRPr sz="1500">
              <a:solidFill>
                <a:srgbClr val="000000"/>
              </a:solidFill>
              <a:latin typeface="Calibri"/>
              <a:ea typeface="Calibri"/>
              <a:cs typeface="Calibri"/>
              <a:sym typeface="Calibri"/>
            </a:endParaRPr>
          </a:p>
          <a:p>
            <a:pPr marL="0" lvl="0" indent="0" algn="l" rtl="0">
              <a:spcBef>
                <a:spcPts val="0"/>
              </a:spcBef>
              <a:spcAft>
                <a:spcPts val="0"/>
              </a:spcAft>
              <a:buNone/>
            </a:pPr>
            <a:endParaRPr sz="1500">
              <a:solidFill>
                <a:srgbClr val="000000"/>
              </a:solidFill>
              <a:latin typeface="Calibri"/>
              <a:ea typeface="Calibri"/>
              <a:cs typeface="Calibri"/>
              <a:sym typeface="Calibri"/>
            </a:endParaRPr>
          </a:p>
          <a:p>
            <a:pPr marL="0" lvl="0" indent="0" algn="l" rtl="0">
              <a:spcBef>
                <a:spcPts val="0"/>
              </a:spcBef>
              <a:spcAft>
                <a:spcPts val="0"/>
              </a:spcAft>
              <a:buNone/>
            </a:pPr>
            <a:r>
              <a:rPr lang="en" sz="1500">
                <a:solidFill>
                  <a:srgbClr val="000000"/>
                </a:solidFill>
                <a:latin typeface="Calibri"/>
                <a:ea typeface="Calibri"/>
                <a:cs typeface="Calibri"/>
                <a:sym typeface="Calibri"/>
              </a:rPr>
              <a:t>Sprint 3:</a:t>
            </a:r>
            <a:endParaRPr sz="1500">
              <a:solidFill>
                <a:srgbClr val="000000"/>
              </a:solidFill>
              <a:latin typeface="Calibri"/>
              <a:ea typeface="Calibri"/>
              <a:cs typeface="Calibri"/>
              <a:sym typeface="Calibri"/>
            </a:endParaRPr>
          </a:p>
          <a:p>
            <a:pPr marL="0" lvl="0" indent="457200" algn="l" rtl="0">
              <a:spcBef>
                <a:spcPts val="0"/>
              </a:spcBef>
              <a:spcAft>
                <a:spcPts val="0"/>
              </a:spcAft>
              <a:buNone/>
            </a:pPr>
            <a:r>
              <a:rPr lang="en" sz="1500">
                <a:solidFill>
                  <a:srgbClr val="000000"/>
                </a:solidFill>
                <a:latin typeface="Calibri"/>
                <a:ea typeface="Calibri"/>
                <a:cs typeface="Calibri"/>
                <a:sym typeface="Calibri"/>
              </a:rPr>
              <a:t>27/45 = 60%</a:t>
            </a:r>
            <a:endParaRPr sz="1500">
              <a:solidFill>
                <a:srgbClr val="000000"/>
              </a:solidFill>
              <a:latin typeface="Calibri"/>
              <a:ea typeface="Calibri"/>
              <a:cs typeface="Calibri"/>
              <a:sym typeface="Calibri"/>
            </a:endParaRPr>
          </a:p>
          <a:p>
            <a:pPr marL="0" lvl="0" indent="0" algn="l" rtl="0">
              <a:spcBef>
                <a:spcPts val="0"/>
              </a:spcBef>
              <a:spcAft>
                <a:spcPts val="0"/>
              </a:spcAft>
              <a:buNone/>
            </a:pPr>
            <a:endParaRPr sz="1500">
              <a:solidFill>
                <a:srgbClr val="000000"/>
              </a:solidFill>
              <a:latin typeface="Calibri"/>
              <a:ea typeface="Calibri"/>
              <a:cs typeface="Calibri"/>
              <a:sym typeface="Calibri"/>
            </a:endParaRPr>
          </a:p>
          <a:p>
            <a:pPr marL="0" lvl="0" indent="0" algn="ctr" rtl="0">
              <a:spcBef>
                <a:spcPts val="0"/>
              </a:spcBef>
              <a:spcAft>
                <a:spcPts val="0"/>
              </a:spcAft>
              <a:buNone/>
            </a:pPr>
            <a:r>
              <a:rPr lang="en" sz="1500">
                <a:solidFill>
                  <a:srgbClr val="000000"/>
                </a:solidFill>
                <a:latin typeface="Calibri"/>
                <a:ea typeface="Calibri"/>
                <a:cs typeface="Calibri"/>
                <a:sym typeface="Calibri"/>
              </a:rPr>
              <a:t>Average 87/ 115 = </a:t>
            </a:r>
            <a:r>
              <a:rPr lang="en" sz="1500" b="1">
                <a:solidFill>
                  <a:srgbClr val="000000"/>
                </a:solidFill>
                <a:latin typeface="Calibri"/>
                <a:ea typeface="Calibri"/>
                <a:cs typeface="Calibri"/>
                <a:sym typeface="Calibri"/>
              </a:rPr>
              <a:t>75.7%</a:t>
            </a:r>
            <a:endParaRPr sz="1000" b="1">
              <a:solidFill>
                <a:srgbClr val="000000"/>
              </a:solidFill>
              <a:latin typeface="Calibri"/>
              <a:ea typeface="Calibri"/>
              <a:cs typeface="Calibri"/>
              <a:sym typeface="Calibri"/>
            </a:endParaRPr>
          </a:p>
        </p:txBody>
      </p:sp>
      <p:pic>
        <p:nvPicPr>
          <p:cNvPr id="591" name="Google Shape;591;p55"/>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Retrospective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97" name="Google Shape;597;p56"/>
          <p:cNvSpPr txBox="1">
            <a:spLocks noGrp="1"/>
          </p:cNvSpPr>
          <p:nvPr>
            <p:ph type="body" idx="1"/>
          </p:nvPr>
        </p:nvSpPr>
        <p:spPr>
          <a:xfrm>
            <a:off x="1303775" y="1219175"/>
            <a:ext cx="2239200" cy="38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34343"/>
                </a:solidFill>
                <a:latin typeface="Maven Pro"/>
                <a:ea typeface="Maven Pro"/>
                <a:cs typeface="Maven Pro"/>
                <a:sym typeface="Maven Pro"/>
              </a:rPr>
              <a:t>What Went Well?</a:t>
            </a:r>
            <a:endParaRPr b="1">
              <a:solidFill>
                <a:srgbClr val="434343"/>
              </a:solidFill>
              <a:latin typeface="Maven Pro"/>
              <a:ea typeface="Maven Pro"/>
              <a:cs typeface="Maven Pro"/>
              <a:sym typeface="Maven Pro"/>
            </a:endParaRPr>
          </a:p>
          <a:p>
            <a:pPr marL="0" lvl="0" indent="0" algn="l" rtl="0">
              <a:spcBef>
                <a:spcPts val="1200"/>
              </a:spcBef>
              <a:spcAft>
                <a:spcPts val="0"/>
              </a:spcAft>
              <a:buNone/>
            </a:pPr>
            <a:r>
              <a:rPr lang="en" sz="1400">
                <a:solidFill>
                  <a:srgbClr val="434343"/>
                </a:solidFill>
                <a:latin typeface="Maven Pro"/>
                <a:ea typeface="Maven Pro"/>
                <a:cs typeface="Maven Pro"/>
                <a:sym typeface="Maven Pro"/>
              </a:rPr>
              <a:t>Completed many user stories despite busy schedules.</a:t>
            </a:r>
            <a:endParaRPr sz="14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400">
                <a:solidFill>
                  <a:srgbClr val="434343"/>
                </a:solidFill>
                <a:latin typeface="Maven Pro"/>
                <a:ea typeface="Maven Pro"/>
                <a:cs typeface="Maven Pro"/>
                <a:sym typeface="Maven Pro"/>
              </a:rPr>
              <a:t>Positive feedback and strong teamwork; pulled everything together successfully.</a:t>
            </a:r>
            <a:endParaRPr sz="14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400">
                <a:solidFill>
                  <a:srgbClr val="434343"/>
                </a:solidFill>
                <a:latin typeface="Maven Pro"/>
                <a:ea typeface="Maven Pro"/>
                <a:cs typeface="Maven Pro"/>
                <a:sym typeface="Maven Pro"/>
              </a:rPr>
              <a:t>Improved coordination with tools like Jira and better communication (e.g., text responses).</a:t>
            </a:r>
            <a:endParaRPr sz="14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a:solidFill>
                <a:srgbClr val="434343"/>
              </a:solidFill>
              <a:latin typeface="Maven Pro"/>
              <a:ea typeface="Maven Pro"/>
              <a:cs typeface="Maven Pro"/>
              <a:sym typeface="Maven Pro"/>
            </a:endParaRPr>
          </a:p>
          <a:p>
            <a:pPr marL="0" lvl="0" indent="0" algn="l" rtl="0">
              <a:spcBef>
                <a:spcPts val="1200"/>
              </a:spcBef>
              <a:spcAft>
                <a:spcPts val="1200"/>
              </a:spcAft>
              <a:buNone/>
            </a:pPr>
            <a:endParaRPr>
              <a:solidFill>
                <a:srgbClr val="434343"/>
              </a:solidFill>
              <a:latin typeface="Maven Pro"/>
              <a:ea typeface="Maven Pro"/>
              <a:cs typeface="Maven Pro"/>
              <a:sym typeface="Maven Pro"/>
            </a:endParaRPr>
          </a:p>
        </p:txBody>
      </p:sp>
      <p:pic>
        <p:nvPicPr>
          <p:cNvPr id="598" name="Google Shape;598;p56"/>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
        <p:nvSpPr>
          <p:cNvPr id="599" name="Google Shape;599;p56"/>
          <p:cNvSpPr txBox="1">
            <a:spLocks noGrp="1"/>
          </p:cNvSpPr>
          <p:nvPr>
            <p:ph type="body" idx="1"/>
          </p:nvPr>
        </p:nvSpPr>
        <p:spPr>
          <a:xfrm>
            <a:off x="3752000" y="1219175"/>
            <a:ext cx="2239200" cy="38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34343"/>
                </a:solidFill>
                <a:latin typeface="Maven Pro"/>
                <a:ea typeface="Maven Pro"/>
                <a:cs typeface="Maven Pro"/>
                <a:sym typeface="Maven Pro"/>
              </a:rPr>
              <a:t>What Can Be Improved?</a:t>
            </a:r>
            <a:endParaRPr b="1">
              <a:solidFill>
                <a:srgbClr val="434343"/>
              </a:solidFill>
              <a:latin typeface="Maven Pro"/>
              <a:ea typeface="Maven Pro"/>
              <a:cs typeface="Maven Pro"/>
              <a:sym typeface="Maven Pro"/>
            </a:endParaRPr>
          </a:p>
          <a:p>
            <a:pPr marL="0" lvl="0" indent="0" algn="l" rtl="0">
              <a:spcBef>
                <a:spcPts val="1200"/>
              </a:spcBef>
              <a:spcAft>
                <a:spcPts val="0"/>
              </a:spcAft>
              <a:buNone/>
            </a:pPr>
            <a:r>
              <a:rPr lang="en" sz="1400">
                <a:solidFill>
                  <a:srgbClr val="434343"/>
                </a:solidFill>
                <a:latin typeface="Maven Pro"/>
                <a:ea typeface="Maven Pro"/>
                <a:cs typeface="Maven Pro"/>
                <a:sym typeface="Maven Pro"/>
              </a:rPr>
              <a:t>Create more sub-tasks to ensure stories don't fall behind.</a:t>
            </a:r>
            <a:endParaRPr sz="14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400">
                <a:solidFill>
                  <a:srgbClr val="434343"/>
                </a:solidFill>
                <a:latin typeface="Maven Pro"/>
                <a:ea typeface="Maven Pro"/>
                <a:cs typeface="Maven Pro"/>
                <a:sym typeface="Maven Pro"/>
              </a:rPr>
              <a:t>Better monitor and manage items to reduce stress.</a:t>
            </a:r>
            <a:endParaRPr sz="14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400">
                <a:solidFill>
                  <a:srgbClr val="434343"/>
                </a:solidFill>
                <a:latin typeface="Maven Pro"/>
                <a:ea typeface="Maven Pro"/>
                <a:cs typeface="Maven Pro"/>
                <a:sym typeface="Maven Pro"/>
              </a:rPr>
              <a:t>Respect deadlines while balancing personal responsibilities.</a:t>
            </a:r>
            <a:endParaRPr sz="14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900">
              <a:solidFill>
                <a:srgbClr val="434343"/>
              </a:solidFill>
              <a:latin typeface="Maven Pro"/>
              <a:ea typeface="Maven Pro"/>
              <a:cs typeface="Maven Pro"/>
              <a:sym typeface="Maven Pro"/>
            </a:endParaRPr>
          </a:p>
          <a:p>
            <a:pPr marL="0" lvl="0" indent="0" algn="l" rtl="0">
              <a:spcBef>
                <a:spcPts val="1200"/>
              </a:spcBef>
              <a:spcAft>
                <a:spcPts val="1200"/>
              </a:spcAft>
              <a:buNone/>
            </a:pPr>
            <a:endParaRPr>
              <a:solidFill>
                <a:srgbClr val="434343"/>
              </a:solidFill>
              <a:latin typeface="Maven Pro"/>
              <a:ea typeface="Maven Pro"/>
              <a:cs typeface="Maven Pro"/>
              <a:sym typeface="Maven Pro"/>
            </a:endParaRPr>
          </a:p>
        </p:txBody>
      </p:sp>
      <p:sp>
        <p:nvSpPr>
          <p:cNvPr id="600" name="Google Shape;600;p56"/>
          <p:cNvSpPr txBox="1">
            <a:spLocks noGrp="1"/>
          </p:cNvSpPr>
          <p:nvPr>
            <p:ph type="body" idx="1"/>
          </p:nvPr>
        </p:nvSpPr>
        <p:spPr>
          <a:xfrm>
            <a:off x="6200225" y="1219175"/>
            <a:ext cx="2239200" cy="38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34343"/>
                </a:solidFill>
                <a:latin typeface="Maven Pro"/>
                <a:ea typeface="Maven Pro"/>
                <a:cs typeface="Maven Pro"/>
                <a:sym typeface="Maven Pro"/>
              </a:rPr>
              <a:t>Actionable Items:</a:t>
            </a:r>
            <a:endParaRPr b="1">
              <a:solidFill>
                <a:srgbClr val="434343"/>
              </a:solidFill>
              <a:latin typeface="Maven Pro"/>
              <a:ea typeface="Maven Pro"/>
              <a:cs typeface="Maven Pro"/>
              <a:sym typeface="Maven Pro"/>
            </a:endParaRPr>
          </a:p>
          <a:p>
            <a:pPr marL="0" lvl="0" indent="0" algn="l" rtl="0">
              <a:spcBef>
                <a:spcPts val="1200"/>
              </a:spcBef>
              <a:spcAft>
                <a:spcPts val="0"/>
              </a:spcAft>
              <a:buNone/>
            </a:pPr>
            <a:r>
              <a:rPr lang="en" sz="1400">
                <a:solidFill>
                  <a:srgbClr val="434343"/>
                </a:solidFill>
                <a:latin typeface="Maven Pro"/>
                <a:ea typeface="Maven Pro"/>
                <a:cs typeface="Maven Pro"/>
                <a:sym typeface="Maven Pro"/>
              </a:rPr>
              <a:t>Divide tasks into smaller, time-bound sub-tasks.</a:t>
            </a:r>
            <a:endParaRPr sz="14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400">
                <a:solidFill>
                  <a:srgbClr val="434343"/>
                </a:solidFill>
                <a:latin typeface="Maven Pro"/>
                <a:ea typeface="Maven Pro"/>
                <a:cs typeface="Maven Pro"/>
                <a:sym typeface="Maven Pro"/>
              </a:rPr>
              <a:t>Make daily personal detailed to-do lists for better personal and work task tracking.</a:t>
            </a:r>
            <a:endParaRPr sz="14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400">
                <a:solidFill>
                  <a:srgbClr val="434343"/>
                </a:solidFill>
                <a:latin typeface="Maven Pro"/>
                <a:ea typeface="Maven Pro"/>
                <a:cs typeface="Maven Pro"/>
                <a:sym typeface="Maven Pro"/>
              </a:rPr>
              <a:t>Practice active listening , respect and follow through on shared information.</a:t>
            </a:r>
            <a:endParaRPr sz="14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 </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200">
              <a:solidFill>
                <a:srgbClr val="434343"/>
              </a:solidFill>
              <a:latin typeface="Maven Pro"/>
              <a:ea typeface="Maven Pro"/>
              <a:cs typeface="Maven Pro"/>
              <a:sym typeface="Maven Pro"/>
            </a:endParaRPr>
          </a:p>
          <a:p>
            <a:pPr marL="0" lvl="0" indent="0" algn="l" rtl="0">
              <a:spcBef>
                <a:spcPts val="1200"/>
              </a:spcBef>
              <a:spcAft>
                <a:spcPts val="0"/>
              </a:spcAft>
              <a:buNone/>
            </a:pPr>
            <a:endParaRPr>
              <a:solidFill>
                <a:srgbClr val="434343"/>
              </a:solidFill>
              <a:latin typeface="Maven Pro"/>
              <a:ea typeface="Maven Pro"/>
              <a:cs typeface="Maven Pro"/>
              <a:sym typeface="Maven Pro"/>
            </a:endParaRPr>
          </a:p>
          <a:p>
            <a:pPr marL="0" lvl="0" indent="0" algn="l" rtl="0">
              <a:spcBef>
                <a:spcPts val="1200"/>
              </a:spcBef>
              <a:spcAft>
                <a:spcPts val="0"/>
              </a:spcAft>
              <a:buNone/>
            </a:pPr>
            <a:endParaRPr>
              <a:solidFill>
                <a:srgbClr val="434343"/>
              </a:solidFill>
              <a:latin typeface="Maven Pro"/>
              <a:ea typeface="Maven Pro"/>
              <a:cs typeface="Maven Pro"/>
              <a:sym typeface="Maven Pro"/>
            </a:endParaRPr>
          </a:p>
          <a:p>
            <a:pPr marL="0" lvl="0" indent="0" algn="l" rtl="0">
              <a:spcBef>
                <a:spcPts val="1200"/>
              </a:spcBef>
              <a:spcAft>
                <a:spcPts val="0"/>
              </a:spcAft>
              <a:buNone/>
            </a:pPr>
            <a:endParaRPr>
              <a:solidFill>
                <a:srgbClr val="434343"/>
              </a:solidFill>
              <a:latin typeface="Maven Pro"/>
              <a:ea typeface="Maven Pro"/>
              <a:cs typeface="Maven Pro"/>
              <a:sym typeface="Maven Pro"/>
            </a:endParaRPr>
          </a:p>
          <a:p>
            <a:pPr marL="0" lvl="0" indent="0" algn="l" rtl="0">
              <a:spcBef>
                <a:spcPts val="1200"/>
              </a:spcBef>
              <a:spcAft>
                <a:spcPts val="0"/>
              </a:spcAft>
              <a:buNone/>
            </a:pPr>
            <a:endParaRPr>
              <a:solidFill>
                <a:srgbClr val="434343"/>
              </a:solidFill>
              <a:latin typeface="Maven Pro"/>
              <a:ea typeface="Maven Pro"/>
              <a:cs typeface="Maven Pro"/>
              <a:sym typeface="Maven Pro"/>
            </a:endParaRPr>
          </a:p>
          <a:p>
            <a:pPr marL="0" lvl="0" indent="0" algn="l" rtl="0">
              <a:spcBef>
                <a:spcPts val="1200"/>
              </a:spcBef>
              <a:spcAft>
                <a:spcPts val="1200"/>
              </a:spcAft>
              <a:buNone/>
            </a:pPr>
            <a:endParaRPr>
              <a:solidFill>
                <a:srgbClr val="434343"/>
              </a:solidFill>
              <a:latin typeface="Maven Pro"/>
              <a:ea typeface="Maven Pro"/>
              <a:cs typeface="Maven Pro"/>
              <a:sym typeface="Maven Pr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5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Project Demo</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606" name="Google Shape;606;p57"/>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pic>
        <p:nvPicPr>
          <p:cNvPr id="607" name="Google Shape;607;p57"/>
          <p:cNvPicPr preferRelativeResize="0"/>
          <p:nvPr/>
        </p:nvPicPr>
        <p:blipFill rotWithShape="1">
          <a:blip r:embed="rId4">
            <a:alphaModFix/>
          </a:blip>
          <a:srcRect t="1710"/>
          <a:stretch/>
        </p:blipFill>
        <p:spPr>
          <a:xfrm>
            <a:off x="1303800" y="1300000"/>
            <a:ext cx="6405599" cy="35660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pic>
        <p:nvPicPr>
          <p:cNvPr id="612" name="Google Shape;612;p58"/>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pic>
        <p:nvPicPr>
          <p:cNvPr id="613" name="Google Shape;613;p58"/>
          <p:cNvPicPr preferRelativeResize="0"/>
          <p:nvPr/>
        </p:nvPicPr>
        <p:blipFill rotWithShape="1">
          <a:blip r:embed="rId4">
            <a:alphaModFix/>
          </a:blip>
          <a:srcRect l="810" t="-1650" r="-809" b="1649"/>
          <a:stretch/>
        </p:blipFill>
        <p:spPr>
          <a:xfrm>
            <a:off x="1199275" y="108750"/>
            <a:ext cx="7151433" cy="48386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5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Project Demo</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619" name="Google Shape;619;p59"/>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pic>
        <p:nvPicPr>
          <p:cNvPr id="620" name="Google Shape;620;p59"/>
          <p:cNvPicPr preferRelativeResize="0"/>
          <p:nvPr/>
        </p:nvPicPr>
        <p:blipFill>
          <a:blip r:embed="rId4">
            <a:alphaModFix/>
          </a:blip>
          <a:stretch>
            <a:fillRect/>
          </a:stretch>
        </p:blipFill>
        <p:spPr>
          <a:xfrm>
            <a:off x="1303800" y="1146925"/>
            <a:ext cx="6243050" cy="37030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PINECONE API</a:t>
            </a:r>
            <a:endParaRPr/>
          </a:p>
        </p:txBody>
      </p:sp>
      <p:sp>
        <p:nvSpPr>
          <p:cNvPr id="626" name="Google Shape;626;p60"/>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27" name="Google Shape;627;p60"/>
          <p:cNvPicPr preferRelativeResize="0"/>
          <p:nvPr/>
        </p:nvPicPr>
        <p:blipFill>
          <a:blip r:embed="rId3">
            <a:alphaModFix/>
          </a:blip>
          <a:stretch>
            <a:fillRect/>
          </a:stretch>
        </p:blipFill>
        <p:spPr>
          <a:xfrm>
            <a:off x="1356700" y="1990050"/>
            <a:ext cx="6924675" cy="1905000"/>
          </a:xfrm>
          <a:prstGeom prst="rect">
            <a:avLst/>
          </a:prstGeom>
          <a:noFill/>
          <a:ln>
            <a:noFill/>
          </a:ln>
        </p:spPr>
      </p:pic>
      <p:pic>
        <p:nvPicPr>
          <p:cNvPr id="628" name="Google Shape;628;p60"/>
          <p:cNvPicPr preferRelativeResize="0"/>
          <p:nvPr/>
        </p:nvPicPr>
        <p:blipFill rotWithShape="1">
          <a:blip r:embed="rId4">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6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FIREBASE API</a:t>
            </a:r>
            <a:endParaRPr/>
          </a:p>
        </p:txBody>
      </p:sp>
      <p:sp>
        <p:nvSpPr>
          <p:cNvPr id="634" name="Google Shape;634;p61"/>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35" name="Google Shape;635;p61"/>
          <p:cNvPicPr preferRelativeResize="0"/>
          <p:nvPr/>
        </p:nvPicPr>
        <p:blipFill>
          <a:blip r:embed="rId3">
            <a:alphaModFix/>
          </a:blip>
          <a:stretch>
            <a:fillRect/>
          </a:stretch>
        </p:blipFill>
        <p:spPr>
          <a:xfrm>
            <a:off x="1303800" y="2074900"/>
            <a:ext cx="7277100" cy="1733550"/>
          </a:xfrm>
          <a:prstGeom prst="rect">
            <a:avLst/>
          </a:prstGeom>
          <a:noFill/>
          <a:ln>
            <a:noFill/>
          </a:ln>
        </p:spPr>
      </p:pic>
      <p:pic>
        <p:nvPicPr>
          <p:cNvPr id="636" name="Google Shape;636;p61"/>
          <p:cNvPicPr preferRelativeResize="0"/>
          <p:nvPr/>
        </p:nvPicPr>
        <p:blipFill rotWithShape="1">
          <a:blip r:embed="rId4">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Project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16" name="Google Shape;316;p17"/>
          <p:cNvSpPr txBox="1">
            <a:spLocks noGrp="1"/>
          </p:cNvSpPr>
          <p:nvPr>
            <p:ph type="body" idx="1"/>
          </p:nvPr>
        </p:nvSpPr>
        <p:spPr>
          <a:xfrm>
            <a:off x="1303800" y="1300950"/>
            <a:ext cx="7030500" cy="36162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5300" b="1">
                <a:solidFill>
                  <a:srgbClr val="434343"/>
                </a:solidFill>
                <a:latin typeface="Maven Pro"/>
                <a:ea typeface="Maven Pro"/>
                <a:cs typeface="Maven Pro"/>
                <a:sym typeface="Maven Pro"/>
              </a:rPr>
              <a:t>Project Name:</a:t>
            </a:r>
            <a:r>
              <a:rPr lang="en" sz="5300">
                <a:solidFill>
                  <a:srgbClr val="434343"/>
                </a:solidFill>
                <a:latin typeface="Maven Pro"/>
                <a:ea typeface="Maven Pro"/>
                <a:cs typeface="Maven Pro"/>
                <a:sym typeface="Maven Pro"/>
              </a:rPr>
              <a:t> Immigration AI Advisor</a:t>
            </a:r>
            <a:endParaRPr sz="53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5300" b="1">
                <a:solidFill>
                  <a:srgbClr val="434343"/>
                </a:solidFill>
                <a:latin typeface="Maven Pro"/>
                <a:ea typeface="Maven Pro"/>
                <a:cs typeface="Maven Pro"/>
                <a:sym typeface="Maven Pro"/>
              </a:rPr>
              <a:t>Team: </a:t>
            </a:r>
            <a:r>
              <a:rPr lang="en" sz="5300">
                <a:solidFill>
                  <a:srgbClr val="434343"/>
                </a:solidFill>
                <a:latin typeface="Maven Pro"/>
                <a:ea typeface="Maven Pro"/>
                <a:cs typeface="Maven Pro"/>
                <a:sym typeface="Maven Pro"/>
              </a:rPr>
              <a:t>Borderless.AI </a:t>
            </a:r>
            <a:endParaRPr sz="53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5300" b="1">
                <a:solidFill>
                  <a:srgbClr val="434343"/>
                </a:solidFill>
                <a:latin typeface="Maven Pro"/>
                <a:ea typeface="Maven Pro"/>
                <a:cs typeface="Maven Pro"/>
                <a:sym typeface="Maven Pro"/>
              </a:rPr>
              <a:t>Project Description:</a:t>
            </a:r>
            <a:endParaRPr sz="5300" b="1">
              <a:solidFill>
                <a:srgbClr val="434343"/>
              </a:solidFill>
              <a:latin typeface="Maven Pro"/>
              <a:ea typeface="Maven Pro"/>
              <a:cs typeface="Maven Pro"/>
              <a:sym typeface="Maven Pro"/>
            </a:endParaRPr>
          </a:p>
          <a:p>
            <a:pPr marL="0" lvl="0" indent="0" algn="l" rtl="0">
              <a:spcBef>
                <a:spcPts val="1200"/>
              </a:spcBef>
              <a:spcAft>
                <a:spcPts val="0"/>
              </a:spcAft>
              <a:buNone/>
            </a:pPr>
            <a:r>
              <a:rPr lang="en" sz="5300">
                <a:solidFill>
                  <a:srgbClr val="434343"/>
                </a:solidFill>
                <a:latin typeface="Maven Pro"/>
                <a:ea typeface="Maven Pro"/>
                <a:cs typeface="Maven Pro"/>
                <a:sym typeface="Maven Pro"/>
              </a:rPr>
              <a:t>Immigration AI Advisor is a AI-based application designed to assist international students with immigration-related queries by reading documents (I-20, I-94) and providing personalized advice based on immigration rules and policies.</a:t>
            </a:r>
            <a:endParaRPr sz="53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5300" b="1">
                <a:solidFill>
                  <a:srgbClr val="434343"/>
                </a:solidFill>
                <a:latin typeface="Maven Pro"/>
                <a:ea typeface="Maven Pro"/>
                <a:cs typeface="Maven Pro"/>
                <a:sym typeface="Maven Pro"/>
              </a:rPr>
              <a:t>Benefit Outcomes:</a:t>
            </a:r>
            <a:endParaRPr sz="5300" b="1">
              <a:solidFill>
                <a:srgbClr val="434343"/>
              </a:solidFill>
              <a:latin typeface="Maven Pro"/>
              <a:ea typeface="Maven Pro"/>
              <a:cs typeface="Maven Pro"/>
              <a:sym typeface="Maven Pro"/>
            </a:endParaRPr>
          </a:p>
          <a:p>
            <a:pPr marL="457200" lvl="0" indent="-312737" algn="l" rtl="0">
              <a:spcBef>
                <a:spcPts val="1200"/>
              </a:spcBef>
              <a:spcAft>
                <a:spcPts val="0"/>
              </a:spcAft>
              <a:buClr>
                <a:srgbClr val="434343"/>
              </a:buClr>
              <a:buSzPct val="100000"/>
              <a:buFont typeface="Maven Pro"/>
              <a:buChar char="●"/>
            </a:pPr>
            <a:r>
              <a:rPr lang="en" sz="5300">
                <a:solidFill>
                  <a:srgbClr val="434343"/>
                </a:solidFill>
                <a:latin typeface="Maven Pro"/>
                <a:ea typeface="Maven Pro"/>
                <a:cs typeface="Maven Pro"/>
                <a:sym typeface="Maven Pro"/>
              </a:rPr>
              <a:t>Faster, more accurate immigration advice for international students.</a:t>
            </a:r>
            <a:endParaRPr sz="5300">
              <a:solidFill>
                <a:srgbClr val="434343"/>
              </a:solidFill>
              <a:latin typeface="Maven Pro"/>
              <a:ea typeface="Maven Pro"/>
              <a:cs typeface="Maven Pro"/>
              <a:sym typeface="Maven Pro"/>
            </a:endParaRPr>
          </a:p>
          <a:p>
            <a:pPr marL="457200" lvl="0" indent="-312737" algn="l" rtl="0">
              <a:spcBef>
                <a:spcPts val="0"/>
              </a:spcBef>
              <a:spcAft>
                <a:spcPts val="0"/>
              </a:spcAft>
              <a:buClr>
                <a:srgbClr val="434343"/>
              </a:buClr>
              <a:buSzPct val="100000"/>
              <a:buFont typeface="Maven Pro"/>
              <a:buChar char="●"/>
            </a:pPr>
            <a:r>
              <a:rPr lang="en" sz="5300">
                <a:solidFill>
                  <a:srgbClr val="434343"/>
                </a:solidFill>
                <a:latin typeface="Maven Pro"/>
                <a:ea typeface="Maven Pro"/>
                <a:cs typeface="Maven Pro"/>
                <a:sym typeface="Maven Pro"/>
              </a:rPr>
              <a:t>Reduced burden on international student offices with limited resources.</a:t>
            </a:r>
            <a:endParaRPr sz="5300">
              <a:solidFill>
                <a:srgbClr val="434343"/>
              </a:solidFill>
              <a:latin typeface="Maven Pro"/>
              <a:ea typeface="Maven Pro"/>
              <a:cs typeface="Maven Pro"/>
              <a:sym typeface="Maven Pro"/>
            </a:endParaRPr>
          </a:p>
          <a:p>
            <a:pPr marL="457200" lvl="0" indent="-312737" algn="l" rtl="0">
              <a:spcBef>
                <a:spcPts val="0"/>
              </a:spcBef>
              <a:spcAft>
                <a:spcPts val="0"/>
              </a:spcAft>
              <a:buClr>
                <a:srgbClr val="434343"/>
              </a:buClr>
              <a:buSzPct val="100000"/>
              <a:buFont typeface="Maven Pro"/>
              <a:buChar char="●"/>
            </a:pPr>
            <a:r>
              <a:rPr lang="en" sz="5300">
                <a:solidFill>
                  <a:srgbClr val="434343"/>
                </a:solidFill>
                <a:latin typeface="Maven Pro"/>
                <a:ea typeface="Maven Pro"/>
                <a:cs typeface="Maven Pro"/>
                <a:sym typeface="Maven Pro"/>
              </a:rPr>
              <a:t>Improved efficiency in managing immigration-related queries within budget constraints.</a:t>
            </a:r>
            <a:endParaRPr sz="53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5300" b="1">
                <a:solidFill>
                  <a:srgbClr val="434343"/>
                </a:solidFill>
                <a:latin typeface="Maven Pro"/>
                <a:ea typeface="Maven Pro"/>
                <a:cs typeface="Maven Pro"/>
                <a:sym typeface="Maven Pro"/>
              </a:rPr>
              <a:t>Github Link:</a:t>
            </a:r>
            <a:r>
              <a:rPr lang="en" sz="5300" u="sng">
                <a:solidFill>
                  <a:schemeClr val="hlink"/>
                </a:solidFill>
                <a:latin typeface="Maven Pro"/>
                <a:ea typeface="Maven Pro"/>
                <a:cs typeface="Maven Pro"/>
                <a:sym typeface="Maven Pro"/>
                <a:hlinkClick r:id="rId3"/>
              </a:rPr>
              <a:t>https://github.com/htmw/2024F-borderless.ai/wiki</a:t>
            </a:r>
            <a:r>
              <a:rPr lang="en" sz="5300">
                <a:solidFill>
                  <a:srgbClr val="434343"/>
                </a:solidFill>
                <a:latin typeface="Maven Pro"/>
                <a:ea typeface="Maven Pro"/>
                <a:cs typeface="Maven Pro"/>
                <a:sym typeface="Maven Pro"/>
              </a:rPr>
              <a:t> </a:t>
            </a:r>
            <a:endParaRPr sz="5300">
              <a:solidFill>
                <a:srgbClr val="434343"/>
              </a:solidFill>
              <a:latin typeface="Maven Pro"/>
              <a:ea typeface="Maven Pro"/>
              <a:cs typeface="Maven Pro"/>
              <a:sym typeface="Maven Pro"/>
            </a:endParaRPr>
          </a:p>
          <a:p>
            <a:pPr marL="0" lvl="0" indent="0" algn="l" rtl="0">
              <a:spcBef>
                <a:spcPts val="1200"/>
              </a:spcBef>
              <a:spcAft>
                <a:spcPts val="0"/>
              </a:spcAft>
              <a:buNone/>
            </a:pPr>
            <a:endParaRPr>
              <a:solidFill>
                <a:srgbClr val="434343"/>
              </a:solidFill>
              <a:latin typeface="Maven Pro"/>
              <a:ea typeface="Maven Pro"/>
              <a:cs typeface="Maven Pro"/>
              <a:sym typeface="Maven Pro"/>
            </a:endParaRPr>
          </a:p>
          <a:p>
            <a:pPr marL="0" lvl="0" indent="0" algn="l" rtl="0">
              <a:spcBef>
                <a:spcPts val="1200"/>
              </a:spcBef>
              <a:spcAft>
                <a:spcPts val="0"/>
              </a:spcAft>
              <a:buNone/>
            </a:pPr>
            <a:endParaRPr b="1">
              <a:solidFill>
                <a:srgbClr val="434343"/>
              </a:solidFill>
              <a:latin typeface="Maven Pro"/>
              <a:ea typeface="Maven Pro"/>
              <a:cs typeface="Maven Pro"/>
              <a:sym typeface="Maven Pro"/>
            </a:endParaRPr>
          </a:p>
          <a:p>
            <a:pPr marL="0" lvl="0" indent="0" algn="l" rtl="0">
              <a:spcBef>
                <a:spcPts val="1200"/>
              </a:spcBef>
              <a:spcAft>
                <a:spcPts val="1200"/>
              </a:spcAft>
              <a:buNone/>
            </a:pPr>
            <a:endParaRPr b="1">
              <a:solidFill>
                <a:srgbClr val="434343"/>
              </a:solidFill>
              <a:latin typeface="Maven Pro"/>
              <a:ea typeface="Maven Pro"/>
              <a:cs typeface="Maven Pro"/>
              <a:sym typeface="Maven Pro"/>
            </a:endParaRPr>
          </a:p>
        </p:txBody>
      </p:sp>
      <p:pic>
        <p:nvPicPr>
          <p:cNvPr id="317" name="Google Shape;317;p17"/>
          <p:cNvPicPr preferRelativeResize="0"/>
          <p:nvPr/>
        </p:nvPicPr>
        <p:blipFill rotWithShape="1">
          <a:blip r:embed="rId4">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Github Link</a:t>
            </a:r>
            <a:endParaRPr/>
          </a:p>
        </p:txBody>
      </p:sp>
      <p:sp>
        <p:nvSpPr>
          <p:cNvPr id="642" name="Google Shape;642;p62"/>
          <p:cNvSpPr txBox="1">
            <a:spLocks noGrp="1"/>
          </p:cNvSpPr>
          <p:nvPr>
            <p:ph type="body" idx="1"/>
          </p:nvPr>
        </p:nvSpPr>
        <p:spPr>
          <a:xfrm>
            <a:off x="1303800" y="1990050"/>
            <a:ext cx="7030500" cy="6225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u="sng">
                <a:solidFill>
                  <a:schemeClr val="hlink"/>
                </a:solidFill>
                <a:hlinkClick r:id="rId3"/>
              </a:rPr>
              <a:t>https://github.com/htmw/2024F-borderless.ai/wiki</a:t>
            </a:r>
            <a:endParaRPr/>
          </a:p>
        </p:txBody>
      </p:sp>
      <p:pic>
        <p:nvPicPr>
          <p:cNvPr id="643" name="Google Shape;643;p62"/>
          <p:cNvPicPr preferRelativeResize="0"/>
          <p:nvPr/>
        </p:nvPicPr>
        <p:blipFill rotWithShape="1">
          <a:blip r:embed="rId4">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3"/>
          <p:cNvSpPr txBox="1">
            <a:spLocks noGrp="1"/>
          </p:cNvSpPr>
          <p:nvPr>
            <p:ph type="title"/>
          </p:nvPr>
        </p:nvSpPr>
        <p:spPr>
          <a:xfrm>
            <a:off x="2377650" y="2072100"/>
            <a:ext cx="43887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dirty="0">
                <a:solidFill>
                  <a:schemeClr val="hlink"/>
                </a:solidFill>
                <a:hlinkClick r:id="rId3"/>
              </a:rPr>
              <a:t>Live Application Demo</a:t>
            </a:r>
            <a:endParaRPr dirty="0"/>
          </a:p>
        </p:txBody>
      </p:sp>
      <p:pic>
        <p:nvPicPr>
          <p:cNvPr id="649" name="Google Shape;649;p63"/>
          <p:cNvPicPr preferRelativeResize="0"/>
          <p:nvPr/>
        </p:nvPicPr>
        <p:blipFill rotWithShape="1">
          <a:blip r:embed="rId4">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4"/>
          <p:cNvSpPr txBox="1">
            <a:spLocks noGrp="1"/>
          </p:cNvSpPr>
          <p:nvPr>
            <p:ph type="title"/>
          </p:nvPr>
        </p:nvSpPr>
        <p:spPr>
          <a:xfrm>
            <a:off x="3362975" y="2072100"/>
            <a:ext cx="29961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THANK YOU!</a:t>
            </a:r>
            <a:endParaRPr/>
          </a:p>
        </p:txBody>
      </p:sp>
      <p:pic>
        <p:nvPicPr>
          <p:cNvPr id="655" name="Google Shape;655;p64"/>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8"/>
          <p:cNvSpPr txBox="1">
            <a:spLocks noGrp="1"/>
          </p:cNvSpPr>
          <p:nvPr>
            <p:ph type="title"/>
          </p:nvPr>
        </p:nvSpPr>
        <p:spPr>
          <a:xfrm>
            <a:off x="1303800" y="598575"/>
            <a:ext cx="5629800" cy="70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Team Working Agreement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23" name="Google Shape;323;p18"/>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pic>
        <p:nvPicPr>
          <p:cNvPr id="324" name="Google Shape;324;p18"/>
          <p:cNvPicPr preferRelativeResize="0"/>
          <p:nvPr/>
        </p:nvPicPr>
        <p:blipFill>
          <a:blip r:embed="rId4">
            <a:alphaModFix/>
          </a:blip>
          <a:stretch>
            <a:fillRect/>
          </a:stretch>
        </p:blipFill>
        <p:spPr>
          <a:xfrm>
            <a:off x="2443900" y="1122550"/>
            <a:ext cx="3848199" cy="40209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Personas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0" name="Google Shape;330;p19"/>
          <p:cNvSpPr txBox="1">
            <a:spLocks noGrp="1"/>
          </p:cNvSpPr>
          <p:nvPr>
            <p:ph type="body" idx="1"/>
          </p:nvPr>
        </p:nvSpPr>
        <p:spPr>
          <a:xfrm>
            <a:off x="1303800" y="1300075"/>
            <a:ext cx="2203800" cy="33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434343"/>
                </a:solidFill>
                <a:latin typeface="Maven Pro"/>
                <a:ea typeface="Maven Pro"/>
                <a:cs typeface="Maven Pro"/>
                <a:sym typeface="Maven Pro"/>
              </a:rPr>
              <a:t>Name: </a:t>
            </a:r>
            <a:r>
              <a:rPr lang="en" sz="1100">
                <a:solidFill>
                  <a:srgbClr val="434343"/>
                </a:solidFill>
                <a:latin typeface="Maven Pro"/>
                <a:ea typeface="Maven Pro"/>
                <a:cs typeface="Maven Pro"/>
                <a:sym typeface="Maven Pro"/>
              </a:rPr>
              <a:t>Sarah Johnson</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b="1">
                <a:solidFill>
                  <a:srgbClr val="434343"/>
                </a:solidFill>
                <a:latin typeface="Maven Pro"/>
                <a:ea typeface="Maven Pro"/>
                <a:cs typeface="Maven Pro"/>
                <a:sym typeface="Maven Pro"/>
              </a:rPr>
              <a:t>Age: </a:t>
            </a:r>
            <a:r>
              <a:rPr lang="en" sz="1100">
                <a:solidFill>
                  <a:srgbClr val="434343"/>
                </a:solidFill>
                <a:latin typeface="Maven Pro"/>
                <a:ea typeface="Maven Pro"/>
                <a:cs typeface="Maven Pro"/>
                <a:sym typeface="Maven Pro"/>
              </a:rPr>
              <a:t>35</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b="1">
                <a:solidFill>
                  <a:srgbClr val="434343"/>
                </a:solidFill>
                <a:latin typeface="Maven Pro"/>
                <a:ea typeface="Maven Pro"/>
                <a:cs typeface="Maven Pro"/>
                <a:sym typeface="Maven Pro"/>
              </a:rPr>
              <a:t>Role: </a:t>
            </a:r>
            <a:r>
              <a:rPr lang="en" sz="1100">
                <a:solidFill>
                  <a:srgbClr val="434343"/>
                </a:solidFill>
                <a:latin typeface="Maven Pro"/>
                <a:ea typeface="Maven Pro"/>
                <a:cs typeface="Maven Pro"/>
                <a:sym typeface="Maven Pro"/>
              </a:rPr>
              <a:t>International Student Adviser</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b="1">
                <a:solidFill>
                  <a:srgbClr val="434343"/>
                </a:solidFill>
                <a:latin typeface="Maven Pro"/>
                <a:ea typeface="Maven Pro"/>
                <a:cs typeface="Maven Pro"/>
                <a:sym typeface="Maven Pro"/>
              </a:rPr>
              <a:t>Background:</a:t>
            </a:r>
            <a:endParaRPr sz="1100" b="1">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Sarah has been an adviser for 8 years, handling hundreds of students each semester. She’s responsible for guiding them through immigration processes, ensuring compliance with visa regulations, and managing I-20 and I-94 forms.</a:t>
            </a:r>
            <a:endParaRPr sz="1100">
              <a:solidFill>
                <a:srgbClr val="434343"/>
              </a:solidFill>
              <a:latin typeface="Maven Pro"/>
              <a:ea typeface="Maven Pro"/>
              <a:cs typeface="Maven Pro"/>
              <a:sym typeface="Maven Pro"/>
            </a:endParaRPr>
          </a:p>
          <a:p>
            <a:pPr marL="0" lvl="0" indent="0" algn="l" rtl="0">
              <a:spcBef>
                <a:spcPts val="1200"/>
              </a:spcBef>
              <a:spcAft>
                <a:spcPts val="1200"/>
              </a:spcAft>
              <a:buNone/>
            </a:pPr>
            <a:endParaRPr b="1">
              <a:solidFill>
                <a:srgbClr val="434343"/>
              </a:solidFill>
              <a:latin typeface="Maven Pro"/>
              <a:ea typeface="Maven Pro"/>
              <a:cs typeface="Maven Pro"/>
              <a:sym typeface="Maven Pro"/>
            </a:endParaRPr>
          </a:p>
        </p:txBody>
      </p:sp>
      <p:pic>
        <p:nvPicPr>
          <p:cNvPr id="331" name="Google Shape;331;p19"/>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
        <p:nvSpPr>
          <p:cNvPr id="332" name="Google Shape;332;p19"/>
          <p:cNvSpPr txBox="1">
            <a:spLocks noGrp="1"/>
          </p:cNvSpPr>
          <p:nvPr>
            <p:ph type="body" idx="1"/>
          </p:nvPr>
        </p:nvSpPr>
        <p:spPr>
          <a:xfrm>
            <a:off x="6130500" y="2196900"/>
            <a:ext cx="2203800" cy="24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434343"/>
                </a:solidFill>
                <a:latin typeface="Maven Pro"/>
                <a:ea typeface="Maven Pro"/>
                <a:cs typeface="Maven Pro"/>
                <a:sym typeface="Maven Pro"/>
              </a:rPr>
              <a:t>How Immigration AI Advisor Helps:</a:t>
            </a:r>
            <a:endParaRPr sz="1100" b="1">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Automates document review (I-20, I-94).</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Provides preliminary, personalized immigration advice.</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Reduces manual workload, enabling Sarah to focus on complex cases.</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1200"/>
              </a:spcAft>
              <a:buNone/>
            </a:pPr>
            <a:endParaRPr b="1">
              <a:solidFill>
                <a:srgbClr val="434343"/>
              </a:solidFill>
              <a:latin typeface="Maven Pro"/>
              <a:ea typeface="Maven Pro"/>
              <a:cs typeface="Maven Pro"/>
              <a:sym typeface="Maven Pro"/>
            </a:endParaRPr>
          </a:p>
        </p:txBody>
      </p:sp>
      <p:sp>
        <p:nvSpPr>
          <p:cNvPr id="333" name="Google Shape;333;p19"/>
          <p:cNvSpPr txBox="1">
            <a:spLocks noGrp="1"/>
          </p:cNvSpPr>
          <p:nvPr>
            <p:ph type="body" idx="1"/>
          </p:nvPr>
        </p:nvSpPr>
        <p:spPr>
          <a:xfrm>
            <a:off x="3507600" y="1300075"/>
            <a:ext cx="2203800" cy="33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434343"/>
                </a:solidFill>
                <a:latin typeface="Maven Pro"/>
                <a:ea typeface="Maven Pro"/>
                <a:cs typeface="Maven Pro"/>
                <a:sym typeface="Maven Pro"/>
              </a:rPr>
              <a:t>Challenges:</a:t>
            </a:r>
            <a:endParaRPr sz="1100" b="1">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Overwhelmed by repetitive tasks (e.g., checking I-20, I-94 documents). Struggles to keep up with changing immigration rules. Limited time for personalized student interactions due to workload.</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b="1">
                <a:solidFill>
                  <a:srgbClr val="434343"/>
                </a:solidFill>
                <a:latin typeface="Maven Pro"/>
                <a:ea typeface="Maven Pro"/>
                <a:cs typeface="Maven Pro"/>
                <a:sym typeface="Maven Pro"/>
              </a:rPr>
              <a:t>Goals:</a:t>
            </a:r>
            <a:endParaRPr sz="1100" b="1">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Automate routine tasks to reduce workload. Improve accuracy and efficiency in advising. Free up time for more complex student cases.</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1200"/>
              </a:spcAft>
              <a:buNone/>
            </a:pPr>
            <a:endParaRPr b="1">
              <a:solidFill>
                <a:srgbClr val="434343"/>
              </a:solidFill>
              <a:latin typeface="Maven Pro"/>
              <a:ea typeface="Maven Pro"/>
              <a:cs typeface="Maven Pro"/>
              <a:sym typeface="Maven Pro"/>
            </a:endParaRPr>
          </a:p>
        </p:txBody>
      </p:sp>
      <p:pic>
        <p:nvPicPr>
          <p:cNvPr id="334" name="Google Shape;334;p19"/>
          <p:cNvPicPr preferRelativeResize="0"/>
          <p:nvPr/>
        </p:nvPicPr>
        <p:blipFill>
          <a:blip r:embed="rId4">
            <a:alphaModFix/>
          </a:blip>
          <a:stretch>
            <a:fillRect/>
          </a:stretch>
        </p:blipFill>
        <p:spPr>
          <a:xfrm>
            <a:off x="6481925" y="760800"/>
            <a:ext cx="1269850" cy="1202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Personas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40" name="Google Shape;340;p20"/>
          <p:cNvSpPr txBox="1">
            <a:spLocks noGrp="1"/>
          </p:cNvSpPr>
          <p:nvPr>
            <p:ph type="body" idx="1"/>
          </p:nvPr>
        </p:nvSpPr>
        <p:spPr>
          <a:xfrm>
            <a:off x="1303800" y="1300075"/>
            <a:ext cx="2203800" cy="33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434343"/>
                </a:solidFill>
                <a:latin typeface="Maven Pro"/>
                <a:ea typeface="Maven Pro"/>
                <a:cs typeface="Maven Pro"/>
                <a:sym typeface="Maven Pro"/>
              </a:rPr>
              <a:t>Name: Aakken Lee</a:t>
            </a:r>
            <a:endParaRPr sz="1100" b="1">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b="1">
                <a:solidFill>
                  <a:srgbClr val="434343"/>
                </a:solidFill>
                <a:latin typeface="Maven Pro"/>
                <a:ea typeface="Maven Pro"/>
                <a:cs typeface="Maven Pro"/>
                <a:sym typeface="Maven Pro"/>
              </a:rPr>
              <a:t>Age: </a:t>
            </a:r>
            <a:r>
              <a:rPr lang="en" sz="1100">
                <a:solidFill>
                  <a:srgbClr val="434343"/>
                </a:solidFill>
                <a:latin typeface="Maven Pro"/>
                <a:ea typeface="Maven Pro"/>
                <a:cs typeface="Maven Pro"/>
                <a:sym typeface="Maven Pro"/>
              </a:rPr>
              <a:t>22</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b="1">
                <a:solidFill>
                  <a:srgbClr val="434343"/>
                </a:solidFill>
                <a:latin typeface="Maven Pro"/>
                <a:ea typeface="Maven Pro"/>
                <a:cs typeface="Maven Pro"/>
                <a:sym typeface="Maven Pro"/>
              </a:rPr>
              <a:t>Role: </a:t>
            </a:r>
            <a:r>
              <a:rPr lang="en" sz="1100">
                <a:solidFill>
                  <a:srgbClr val="434343"/>
                </a:solidFill>
                <a:latin typeface="Maven Pro"/>
                <a:ea typeface="Maven Pro"/>
                <a:cs typeface="Maven Pro"/>
                <a:sym typeface="Maven Pro"/>
              </a:rPr>
              <a:t>International Student, 3rd-year undergraduate</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b="1">
                <a:solidFill>
                  <a:srgbClr val="434343"/>
                </a:solidFill>
                <a:latin typeface="Maven Pro"/>
                <a:ea typeface="Maven Pro"/>
                <a:cs typeface="Maven Pro"/>
                <a:sym typeface="Maven Pro"/>
              </a:rPr>
              <a:t>Background:</a:t>
            </a:r>
            <a:endParaRPr sz="1100" b="1">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Aakken is studying Computer Science and is on an F-1 visa. He regularly deals with immigration paperwork like I-20s and I-94s, and needs to stay compliant with visa regulations to maintain his legal status in the U.S.</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b="1">
              <a:solidFill>
                <a:srgbClr val="434343"/>
              </a:solidFill>
              <a:latin typeface="Maven Pro"/>
              <a:ea typeface="Maven Pro"/>
              <a:cs typeface="Maven Pro"/>
              <a:sym typeface="Maven Pro"/>
            </a:endParaRPr>
          </a:p>
          <a:p>
            <a:pPr marL="0" lvl="0" indent="0" algn="l" rtl="0">
              <a:spcBef>
                <a:spcPts val="1200"/>
              </a:spcBef>
              <a:spcAft>
                <a:spcPts val="1200"/>
              </a:spcAft>
              <a:buNone/>
            </a:pPr>
            <a:endParaRPr b="1">
              <a:solidFill>
                <a:srgbClr val="434343"/>
              </a:solidFill>
              <a:latin typeface="Maven Pro"/>
              <a:ea typeface="Maven Pro"/>
              <a:cs typeface="Maven Pro"/>
              <a:sym typeface="Maven Pro"/>
            </a:endParaRPr>
          </a:p>
        </p:txBody>
      </p:sp>
      <p:pic>
        <p:nvPicPr>
          <p:cNvPr id="341" name="Google Shape;341;p20"/>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
        <p:nvSpPr>
          <p:cNvPr id="342" name="Google Shape;342;p20"/>
          <p:cNvSpPr txBox="1">
            <a:spLocks noGrp="1"/>
          </p:cNvSpPr>
          <p:nvPr>
            <p:ph type="body" idx="1"/>
          </p:nvPr>
        </p:nvSpPr>
        <p:spPr>
          <a:xfrm>
            <a:off x="6130500" y="2196900"/>
            <a:ext cx="2203800" cy="24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434343"/>
                </a:solidFill>
                <a:latin typeface="Maven Pro"/>
                <a:ea typeface="Maven Pro"/>
                <a:cs typeface="Maven Pro"/>
                <a:sym typeface="Maven Pro"/>
              </a:rPr>
              <a:t>How Immigration AI Advisor Helps:</a:t>
            </a:r>
            <a:endParaRPr sz="1100" b="1">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Provides instant, accurate responses to common immigration queries.</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Offers clear explanations of I-20 and I-94 documents.</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Reduces reliance on advice availability for basic information.</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1200"/>
              </a:spcAft>
              <a:buNone/>
            </a:pPr>
            <a:endParaRPr b="1">
              <a:solidFill>
                <a:srgbClr val="434343"/>
              </a:solidFill>
              <a:latin typeface="Maven Pro"/>
              <a:ea typeface="Maven Pro"/>
              <a:cs typeface="Maven Pro"/>
              <a:sym typeface="Maven Pro"/>
            </a:endParaRPr>
          </a:p>
        </p:txBody>
      </p:sp>
      <p:sp>
        <p:nvSpPr>
          <p:cNvPr id="343" name="Google Shape;343;p20"/>
          <p:cNvSpPr txBox="1">
            <a:spLocks noGrp="1"/>
          </p:cNvSpPr>
          <p:nvPr>
            <p:ph type="body" idx="1"/>
          </p:nvPr>
        </p:nvSpPr>
        <p:spPr>
          <a:xfrm>
            <a:off x="3507600" y="1300075"/>
            <a:ext cx="2203800" cy="33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434343"/>
                </a:solidFill>
                <a:latin typeface="Maven Pro"/>
                <a:ea typeface="Maven Pro"/>
                <a:cs typeface="Maven Pro"/>
                <a:sym typeface="Maven Pro"/>
              </a:rPr>
              <a:t>Challenges:</a:t>
            </a:r>
            <a:endParaRPr sz="1100" b="1">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Needs quick, accurate advice on maintaining visa status. Often faces delays due to overburdened advisers. Uncertainty about document requirements or policy changes causes stress.</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b="1">
                <a:solidFill>
                  <a:srgbClr val="434343"/>
                </a:solidFill>
                <a:latin typeface="Maven Pro"/>
                <a:ea typeface="Maven Pro"/>
                <a:cs typeface="Maven Pro"/>
                <a:sym typeface="Maven Pro"/>
              </a:rPr>
              <a:t>Goals:</a:t>
            </a:r>
            <a:endParaRPr sz="1100" b="1">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Access immediate immigration information and advice. Avoid potential issues with immigration status.</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1200"/>
              </a:spcAft>
              <a:buNone/>
            </a:pPr>
            <a:endParaRPr b="1">
              <a:solidFill>
                <a:srgbClr val="434343"/>
              </a:solidFill>
              <a:latin typeface="Maven Pro"/>
              <a:ea typeface="Maven Pro"/>
              <a:cs typeface="Maven Pro"/>
              <a:sym typeface="Maven Pro"/>
            </a:endParaRPr>
          </a:p>
        </p:txBody>
      </p:sp>
      <p:pic>
        <p:nvPicPr>
          <p:cNvPr id="344" name="Google Shape;344;p20"/>
          <p:cNvPicPr preferRelativeResize="0"/>
          <p:nvPr/>
        </p:nvPicPr>
        <p:blipFill rotWithShape="1">
          <a:blip r:embed="rId4">
            <a:alphaModFix/>
          </a:blip>
          <a:srcRect l="6605" r="6596"/>
          <a:stretch/>
        </p:blipFill>
        <p:spPr>
          <a:xfrm>
            <a:off x="6481925" y="760800"/>
            <a:ext cx="1269849" cy="1202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Personas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50" name="Google Shape;350;p21"/>
          <p:cNvSpPr txBox="1">
            <a:spLocks noGrp="1"/>
          </p:cNvSpPr>
          <p:nvPr>
            <p:ph type="body" idx="1"/>
          </p:nvPr>
        </p:nvSpPr>
        <p:spPr>
          <a:xfrm>
            <a:off x="1303800" y="1300075"/>
            <a:ext cx="2203800" cy="33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434343"/>
                </a:solidFill>
                <a:latin typeface="Maven Pro"/>
                <a:ea typeface="Maven Pro"/>
                <a:cs typeface="Maven Pro"/>
                <a:sym typeface="Maven Pro"/>
              </a:rPr>
              <a:t>Name: </a:t>
            </a:r>
            <a:r>
              <a:rPr lang="en" sz="1100">
                <a:solidFill>
                  <a:srgbClr val="434343"/>
                </a:solidFill>
                <a:latin typeface="Maven Pro"/>
                <a:ea typeface="Maven Pro"/>
                <a:cs typeface="Maven Pro"/>
                <a:sym typeface="Maven Pro"/>
              </a:rPr>
              <a:t>Dr. Maria Rodriguez</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b="1">
                <a:solidFill>
                  <a:srgbClr val="434343"/>
                </a:solidFill>
                <a:latin typeface="Maven Pro"/>
                <a:ea typeface="Maven Pro"/>
                <a:cs typeface="Maven Pro"/>
                <a:sym typeface="Maven Pro"/>
              </a:rPr>
              <a:t>Age: </a:t>
            </a:r>
            <a:r>
              <a:rPr lang="en" sz="1100">
                <a:solidFill>
                  <a:srgbClr val="434343"/>
                </a:solidFill>
                <a:latin typeface="Maven Pro"/>
                <a:ea typeface="Maven Pro"/>
                <a:cs typeface="Maven Pro"/>
                <a:sym typeface="Maven Pro"/>
              </a:rPr>
              <a:t>50</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b="1">
                <a:solidFill>
                  <a:srgbClr val="434343"/>
                </a:solidFill>
                <a:latin typeface="Maven Pro"/>
                <a:ea typeface="Maven Pro"/>
                <a:cs typeface="Maven Pro"/>
                <a:sym typeface="Maven Pro"/>
              </a:rPr>
              <a:t>Role: </a:t>
            </a:r>
            <a:r>
              <a:rPr lang="en" sz="1100">
                <a:solidFill>
                  <a:srgbClr val="434343"/>
                </a:solidFill>
                <a:latin typeface="Maven Pro"/>
                <a:ea typeface="Maven Pro"/>
                <a:cs typeface="Maven Pro"/>
                <a:sym typeface="Maven Pro"/>
              </a:rPr>
              <a:t>VP of Office of Global Services</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b="1">
                <a:solidFill>
                  <a:srgbClr val="434343"/>
                </a:solidFill>
                <a:latin typeface="Maven Pro"/>
                <a:ea typeface="Maven Pro"/>
                <a:cs typeface="Maven Pro"/>
                <a:sym typeface="Maven Pro"/>
              </a:rPr>
              <a:t>Background:</a:t>
            </a:r>
            <a:endParaRPr sz="1100" b="1">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Dr. Rodriguez’s role focuses on ensuring compliance with immigration regulations while enhancing student support and satisfaction. She’s responsible for strategic planning, resource allocation, and policy implementation.</a:t>
            </a:r>
            <a:endParaRPr sz="1100">
              <a:solidFill>
                <a:srgbClr val="434343"/>
              </a:solidFill>
              <a:latin typeface="Maven Pro"/>
              <a:ea typeface="Maven Pro"/>
              <a:cs typeface="Maven Pro"/>
              <a:sym typeface="Maven Pro"/>
            </a:endParaRPr>
          </a:p>
          <a:p>
            <a:pPr marL="0" lvl="0" indent="0" algn="l" rtl="0">
              <a:spcBef>
                <a:spcPts val="1200"/>
              </a:spcBef>
              <a:spcAft>
                <a:spcPts val="1200"/>
              </a:spcAft>
              <a:buNone/>
            </a:pPr>
            <a:endParaRPr b="1">
              <a:solidFill>
                <a:srgbClr val="434343"/>
              </a:solidFill>
              <a:latin typeface="Maven Pro"/>
              <a:ea typeface="Maven Pro"/>
              <a:cs typeface="Maven Pro"/>
              <a:sym typeface="Maven Pro"/>
            </a:endParaRPr>
          </a:p>
        </p:txBody>
      </p:sp>
      <p:pic>
        <p:nvPicPr>
          <p:cNvPr id="351" name="Google Shape;351;p21"/>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
        <p:nvSpPr>
          <p:cNvPr id="352" name="Google Shape;352;p21"/>
          <p:cNvSpPr txBox="1">
            <a:spLocks noGrp="1"/>
          </p:cNvSpPr>
          <p:nvPr>
            <p:ph type="body" idx="1"/>
          </p:nvPr>
        </p:nvSpPr>
        <p:spPr>
          <a:xfrm>
            <a:off x="6130500" y="2196900"/>
            <a:ext cx="2203800" cy="24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434343"/>
                </a:solidFill>
                <a:latin typeface="Maven Pro"/>
                <a:ea typeface="Maven Pro"/>
                <a:cs typeface="Maven Pro"/>
                <a:sym typeface="Maven Pro"/>
              </a:rPr>
              <a:t>How Immigration AI Advisor Helps:</a:t>
            </a:r>
            <a:endParaRPr sz="1100" b="1">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Streamlines immigration document processing, freeing up adviser resources.</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Enhances support for international students, improving satisfaction and retention.</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1200"/>
              </a:spcAft>
              <a:buNone/>
            </a:pPr>
            <a:endParaRPr b="1">
              <a:solidFill>
                <a:srgbClr val="434343"/>
              </a:solidFill>
              <a:latin typeface="Maven Pro"/>
              <a:ea typeface="Maven Pro"/>
              <a:cs typeface="Maven Pro"/>
              <a:sym typeface="Maven Pro"/>
            </a:endParaRPr>
          </a:p>
        </p:txBody>
      </p:sp>
      <p:sp>
        <p:nvSpPr>
          <p:cNvPr id="353" name="Google Shape;353;p21"/>
          <p:cNvSpPr txBox="1">
            <a:spLocks noGrp="1"/>
          </p:cNvSpPr>
          <p:nvPr>
            <p:ph type="body" idx="1"/>
          </p:nvPr>
        </p:nvSpPr>
        <p:spPr>
          <a:xfrm>
            <a:off x="3507600" y="1300075"/>
            <a:ext cx="2203800" cy="33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434343"/>
                </a:solidFill>
                <a:latin typeface="Maven Pro"/>
                <a:ea typeface="Maven Pro"/>
                <a:cs typeface="Maven Pro"/>
                <a:sym typeface="Maven Pro"/>
              </a:rPr>
              <a:t>Challenges:</a:t>
            </a:r>
            <a:endParaRPr sz="1100" b="1">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Ensuring the institution stays compliant with evolving immigration laws. Balancing limited resources with the growing needs of international students.</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b="1">
                <a:solidFill>
                  <a:srgbClr val="434343"/>
                </a:solidFill>
                <a:latin typeface="Maven Pro"/>
                <a:ea typeface="Maven Pro"/>
                <a:cs typeface="Maven Pro"/>
                <a:sym typeface="Maven Pro"/>
              </a:rPr>
              <a:t>Goals:</a:t>
            </a:r>
            <a:endParaRPr sz="1100" b="1">
              <a:solidFill>
                <a:srgbClr val="434343"/>
              </a:solidFill>
              <a:latin typeface="Maven Pro"/>
              <a:ea typeface="Maven Pro"/>
              <a:cs typeface="Maven Pro"/>
              <a:sym typeface="Maven Pro"/>
            </a:endParaRPr>
          </a:p>
          <a:p>
            <a:pPr marL="0" lvl="0" indent="0" algn="l" rtl="0">
              <a:spcBef>
                <a:spcPts val="1200"/>
              </a:spcBef>
              <a:spcAft>
                <a:spcPts val="0"/>
              </a:spcAft>
              <a:buNone/>
            </a:pPr>
            <a:r>
              <a:rPr lang="en" sz="1100">
                <a:solidFill>
                  <a:srgbClr val="434343"/>
                </a:solidFill>
                <a:latin typeface="Maven Pro"/>
                <a:ea typeface="Maven Pro"/>
                <a:cs typeface="Maven Pro"/>
                <a:sym typeface="Maven Pro"/>
              </a:rPr>
              <a:t>Improve efficiency to better serve students. Use data and automation to ensure compliance with immigration rules while respect the limited budget.</a:t>
            </a: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0"/>
              </a:spcAft>
              <a:buNone/>
            </a:pPr>
            <a:endParaRPr sz="1100">
              <a:solidFill>
                <a:srgbClr val="434343"/>
              </a:solidFill>
              <a:latin typeface="Maven Pro"/>
              <a:ea typeface="Maven Pro"/>
              <a:cs typeface="Maven Pro"/>
              <a:sym typeface="Maven Pro"/>
            </a:endParaRPr>
          </a:p>
          <a:p>
            <a:pPr marL="0" lvl="0" indent="0" algn="l" rtl="0">
              <a:spcBef>
                <a:spcPts val="1200"/>
              </a:spcBef>
              <a:spcAft>
                <a:spcPts val="1200"/>
              </a:spcAft>
              <a:buNone/>
            </a:pPr>
            <a:endParaRPr b="1">
              <a:solidFill>
                <a:srgbClr val="434343"/>
              </a:solidFill>
              <a:latin typeface="Maven Pro"/>
              <a:ea typeface="Maven Pro"/>
              <a:cs typeface="Maven Pro"/>
              <a:sym typeface="Maven Pro"/>
            </a:endParaRPr>
          </a:p>
        </p:txBody>
      </p:sp>
      <p:pic>
        <p:nvPicPr>
          <p:cNvPr id="354" name="Google Shape;354;p21"/>
          <p:cNvPicPr preferRelativeResize="0"/>
          <p:nvPr/>
        </p:nvPicPr>
        <p:blipFill rotWithShape="1">
          <a:blip r:embed="rId4">
            <a:alphaModFix/>
          </a:blip>
          <a:srcRect t="1539" b="12438"/>
          <a:stretch/>
        </p:blipFill>
        <p:spPr>
          <a:xfrm>
            <a:off x="6481925" y="760800"/>
            <a:ext cx="1269850" cy="1202125"/>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3128</Words>
  <Application>Microsoft Macintosh PowerPoint</Application>
  <PresentationFormat>On-screen Show (16:9)</PresentationFormat>
  <Paragraphs>433</Paragraphs>
  <Slides>52</Slides>
  <Notes>52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Maven Pro</vt:lpstr>
      <vt:lpstr>Calibri</vt:lpstr>
      <vt:lpstr>Nunito Light</vt:lpstr>
      <vt:lpstr>Nunito</vt:lpstr>
      <vt:lpstr>Arial</vt:lpstr>
      <vt:lpstr>Momentum</vt:lpstr>
      <vt:lpstr>Immigration AI Advisor </vt:lpstr>
      <vt:lpstr>Agenda</vt:lpstr>
      <vt:lpstr>Team Member Roles and Responsibilities </vt:lpstr>
      <vt:lpstr>Improvements  </vt:lpstr>
      <vt:lpstr>Project Description  </vt:lpstr>
      <vt:lpstr>Team Working Agreement  </vt:lpstr>
      <vt:lpstr>Personas  </vt:lpstr>
      <vt:lpstr>Personas  </vt:lpstr>
      <vt:lpstr>Personas  </vt:lpstr>
      <vt:lpstr>MVP  </vt:lpstr>
      <vt:lpstr>Technologies  </vt:lpstr>
      <vt:lpstr>Algorithms  </vt:lpstr>
      <vt:lpstr>Diagrams   </vt:lpstr>
      <vt:lpstr>Architecture Diagram  </vt:lpstr>
      <vt:lpstr>Context Diagram  </vt:lpstr>
      <vt:lpstr>ER Diagram (Entity-Relationship Diagram)  </vt:lpstr>
      <vt:lpstr>Sequence Diagram   </vt:lpstr>
      <vt:lpstr>State Diagram  </vt:lpstr>
      <vt:lpstr>Sprint 2 Recap</vt:lpstr>
      <vt:lpstr>Project Backlog  Stories or Tasks for the Whole Project       </vt:lpstr>
      <vt:lpstr>PowerPoint Presentation</vt:lpstr>
      <vt:lpstr>PowerPoint Presentation</vt:lpstr>
      <vt:lpstr>PowerPoint Presentation</vt:lpstr>
      <vt:lpstr>PowerPoint Presentation</vt:lpstr>
      <vt:lpstr>Sprint Summary  (Sprint 0)   </vt:lpstr>
      <vt:lpstr>Sprint Summary (Sprint 1)   </vt:lpstr>
      <vt:lpstr>Sprint Summary (Sprint 1,Burndown chart)   </vt:lpstr>
      <vt:lpstr>Sprint Summary (Sprint 2)  </vt:lpstr>
      <vt:lpstr>Sprint Summary (Sprint 2,Burndown chart)  </vt:lpstr>
      <vt:lpstr>Sprint 3  Backlog  Stories or Tasks committed for this Sprint </vt:lpstr>
      <vt:lpstr>Sprint 3  Backlog  Stories or Tasks committed for this Sprint </vt:lpstr>
      <vt:lpstr>Sprint 3  Backlog  Stories or Tasks committed for this Sprint </vt:lpstr>
      <vt:lpstr>Sprint 3  Backlog   Test Cases    </vt:lpstr>
      <vt:lpstr>Sprint 3  Backlog   Test Cases    </vt:lpstr>
      <vt:lpstr>Sprint 3  Backlog   Test Cases    </vt:lpstr>
      <vt:lpstr>Sprint 3  Backlog Stories Completed    </vt:lpstr>
      <vt:lpstr>Sprint 3  Backlog Stories Not Completed</vt:lpstr>
      <vt:lpstr>Metrics: Sprint 3 Velocity     </vt:lpstr>
      <vt:lpstr>Metrics: Team's Historical Velocity and Average     </vt:lpstr>
      <vt:lpstr>Metrics Sprint 3 Burndown Chart</vt:lpstr>
      <vt:lpstr>Metrics: Historical Burndown Chart</vt:lpstr>
      <vt:lpstr>Metrics: Completed/Committed Ratio    </vt:lpstr>
      <vt:lpstr>Team's historical Completed/Committed Ratio      </vt:lpstr>
      <vt:lpstr>Retrospective  </vt:lpstr>
      <vt:lpstr>Project Demo  </vt:lpstr>
      <vt:lpstr>PowerPoint Presentation</vt:lpstr>
      <vt:lpstr>Project Demo  </vt:lpstr>
      <vt:lpstr>PINECONE API</vt:lpstr>
      <vt:lpstr>FIREBASE API</vt:lpstr>
      <vt:lpstr>Github Link</vt:lpstr>
      <vt:lpstr>Live Application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Immigration AI Advisor </dc:title>
  <cp:lastModifiedBy>Thippeganahalli Charudatta, Mr. Santhosh</cp:lastModifiedBy>
  <cp:revision>1</cp:revision>
  <dcterms:modified xsi:type="dcterms:W3CDTF">2024-12-11T05:48:19Z</dcterms:modified>
</cp:coreProperties>
</file>